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1"/>
  </p:handout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8" r:id="rId10"/>
    <p:sldId id="279" r:id="rId11"/>
    <p:sldId id="280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81" r:id="rId22"/>
    <p:sldId id="257" r:id="rId23"/>
    <p:sldId id="258" r:id="rId24"/>
    <p:sldId id="259" r:id="rId25"/>
    <p:sldId id="260" r:id="rId26"/>
    <p:sldId id="261" r:id="rId27"/>
    <p:sldId id="262" r:id="rId28"/>
    <p:sldId id="263" r:id="rId29"/>
    <p:sldId id="266" r:id="rId30"/>
    <p:sldId id="267" r:id="rId31"/>
    <p:sldId id="268" r:id="rId32"/>
    <p:sldId id="296" r:id="rId33"/>
    <p:sldId id="297" r:id="rId34"/>
    <p:sldId id="298" r:id="rId35"/>
    <p:sldId id="299" r:id="rId36"/>
    <p:sldId id="300" r:id="rId37"/>
    <p:sldId id="301" r:id="rId38"/>
    <p:sldId id="295" r:id="rId39"/>
    <p:sldId id="285" r:id="rId40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 smtClean="0"/>
            </a:lvl1pPr>
          </a:lstStyle>
          <a:p>
            <a:pPr>
              <a:defRPr/>
            </a:pPr>
            <a:fld id="{D7BD1F2E-44ED-4DB6-88CD-DE61B01989D2}" type="datetimeFigureOut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3A8062D-4131-4FD0-907C-BE8BB57EA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DCF00-D4CA-4A3E-8772-790608C1342C}" type="datetimeFigureOut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AC27B-47AF-4288-A753-DC0391ED8B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C44F3-DD8A-4337-A1D7-245A97FA8ABF}" type="datetimeFigureOut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70A3F-5E3E-461D-B689-083A927FE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16784-4E9F-4839-975E-7517260D4283}" type="datetimeFigureOut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EF492-98C7-4EA9-AB84-AB570F2DB3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231AC-8C36-4A05-8988-DC96C2BF7D4D}" type="datetimeFigureOut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4DD3A-5106-45BE-B117-4BB25DAAA1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76544-3A5A-458B-9888-B4A4707D6D8B}" type="datetimeFigureOut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19D57-5770-4C14-B55D-7C03B588E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7851C-A9DB-4D55-88EC-9F70CF396137}" type="datetimeFigureOut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06D29-25FD-4E69-BE99-4052C73EE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494CC-8BD1-4A51-9D16-707A13F5F2FD}" type="datetimeFigureOut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F18CA-1E5B-4930-84E5-D25D7477E8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97B39-438E-4B86-8EBD-6C2796A55867}" type="datetimeFigureOut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BB521-AB74-4CB8-B291-BE3F7AF5AC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BA746-6250-4732-BDEE-E9A2968A97C0}" type="datetimeFigureOut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75348-1E6C-40C6-A35F-9423B04344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0054B-2491-49EF-B016-5FD68103702D}" type="datetimeFigureOut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7D9F9-7821-44EA-97ED-C834D1D81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8A9C6-7552-4FD1-A127-5FCE741E23C3}" type="datetimeFigureOut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6B249-D851-4839-8B83-F183063625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F2A619-273E-4047-BD2F-EC4F4BEDAB6C}" type="datetimeFigureOut">
              <a:rPr lang="en-US"/>
              <a:pPr>
                <a:defRPr/>
              </a:pPr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F700DB5-3890-4D24-93C6-C07C35511A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800" b="1" dirty="0" smtClean="0">
                <a:solidFill>
                  <a:srgbClr val="FFFF00"/>
                </a:solidFill>
              </a:rPr>
              <a:t>PRAKTIKUM </a:t>
            </a:r>
            <a:r>
              <a:rPr lang="id-ID" sz="4800" b="1" dirty="0" smtClean="0">
                <a:solidFill>
                  <a:srgbClr val="FFFF00"/>
                </a:solidFill>
              </a:rPr>
              <a:t>7</a:t>
            </a:r>
            <a:r>
              <a:rPr lang="en-US" sz="4800" b="1" dirty="0" smtClean="0">
                <a:solidFill>
                  <a:srgbClr val="FFFF00"/>
                </a:solidFill>
              </a:rPr>
              <a:t/>
            </a:r>
            <a:br>
              <a:rPr lang="en-US" sz="4800" b="1" dirty="0" smtClean="0">
                <a:solidFill>
                  <a:srgbClr val="FFFF00"/>
                </a:solidFill>
              </a:rPr>
            </a:br>
            <a:r>
              <a:rPr lang="en-US" sz="4800" b="1" dirty="0" smtClean="0">
                <a:solidFill>
                  <a:srgbClr val="FFFF00"/>
                </a:solidFill>
              </a:rPr>
              <a:t>METODOLOGI PENELITIAN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b="1" smtClean="0">
                <a:solidFill>
                  <a:srgbClr val="FF66FF"/>
                </a:solidFill>
              </a:rPr>
              <a:t>No.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4800" dirty="0" err="1" smtClean="0">
                <a:solidFill>
                  <a:srgbClr val="FF66FF"/>
                </a:solidFill>
              </a:rPr>
              <a:t>Pada</a:t>
            </a:r>
            <a:r>
              <a:rPr lang="en-US" sz="4800" dirty="0" smtClean="0">
                <a:solidFill>
                  <a:srgbClr val="FF66FF"/>
                </a:solidFill>
              </a:rPr>
              <a:t> </a:t>
            </a:r>
            <a:r>
              <a:rPr lang="en-US" sz="4800" dirty="0" err="1" smtClean="0">
                <a:solidFill>
                  <a:srgbClr val="FF66FF"/>
                </a:solidFill>
              </a:rPr>
              <a:t>dasarnya</a:t>
            </a:r>
            <a:r>
              <a:rPr lang="en-US" sz="4800" dirty="0" smtClean="0">
                <a:solidFill>
                  <a:srgbClr val="FF66FF"/>
                </a:solidFill>
              </a:rPr>
              <a:t> </a:t>
            </a:r>
            <a:r>
              <a:rPr lang="en-US" sz="4800" dirty="0" err="1" smtClean="0">
                <a:solidFill>
                  <a:srgbClr val="FF66FF"/>
                </a:solidFill>
              </a:rPr>
              <a:t>skripsi</a:t>
            </a:r>
            <a:r>
              <a:rPr lang="en-US" sz="4800" dirty="0" smtClean="0">
                <a:solidFill>
                  <a:srgbClr val="FF66FF"/>
                </a:solidFill>
              </a:rPr>
              <a:t> </a:t>
            </a:r>
            <a:r>
              <a:rPr lang="en-US" sz="4800" dirty="0" err="1" smtClean="0">
                <a:solidFill>
                  <a:srgbClr val="FF66FF"/>
                </a:solidFill>
              </a:rPr>
              <a:t>lengkap</a:t>
            </a:r>
            <a:r>
              <a:rPr lang="en-US" sz="4800" dirty="0" smtClean="0">
                <a:solidFill>
                  <a:srgbClr val="FF66FF"/>
                </a:solidFill>
              </a:rPr>
              <a:t> </a:t>
            </a:r>
            <a:r>
              <a:rPr lang="en-US" sz="4800" dirty="0" err="1" smtClean="0">
                <a:solidFill>
                  <a:srgbClr val="FF66FF"/>
                </a:solidFill>
              </a:rPr>
              <a:t>adalah</a:t>
            </a:r>
            <a:r>
              <a:rPr lang="en-US" sz="4800" dirty="0" smtClean="0">
                <a:solidFill>
                  <a:srgbClr val="FF66FF"/>
                </a:solidFill>
              </a:rPr>
              <a:t> proposal yang </a:t>
            </a:r>
            <a:r>
              <a:rPr lang="en-US" sz="4800" dirty="0" err="1" smtClean="0">
                <a:solidFill>
                  <a:srgbClr val="FF66FF"/>
                </a:solidFill>
              </a:rPr>
              <a:t>dilengkapi</a:t>
            </a:r>
            <a:r>
              <a:rPr lang="en-US" sz="4800" dirty="0" smtClean="0">
                <a:solidFill>
                  <a:srgbClr val="FF66FF"/>
                </a:solidFill>
              </a:rPr>
              <a:t> </a:t>
            </a:r>
            <a:r>
              <a:rPr lang="en-US" sz="4800" dirty="0" err="1" smtClean="0">
                <a:solidFill>
                  <a:srgbClr val="FF66FF"/>
                </a:solidFill>
              </a:rPr>
              <a:t>dengan</a:t>
            </a:r>
            <a:r>
              <a:rPr lang="en-US" sz="4800" dirty="0" smtClean="0">
                <a:solidFill>
                  <a:srgbClr val="FF66FF"/>
                </a:solidFill>
              </a:rPr>
              <a:t> </a:t>
            </a:r>
            <a:r>
              <a:rPr lang="en-US" sz="4800" dirty="0" err="1" smtClean="0">
                <a:solidFill>
                  <a:srgbClr val="FF66FF"/>
                </a:solidFill>
              </a:rPr>
              <a:t>kondisi</a:t>
            </a:r>
            <a:r>
              <a:rPr lang="en-US" sz="4800" dirty="0" smtClean="0">
                <a:solidFill>
                  <a:srgbClr val="FF66FF"/>
                </a:solidFill>
              </a:rPr>
              <a:t> </a:t>
            </a:r>
            <a:r>
              <a:rPr lang="en-US" sz="4800" dirty="0" err="1" smtClean="0">
                <a:solidFill>
                  <a:srgbClr val="FF66FF"/>
                </a:solidFill>
              </a:rPr>
              <a:t>umum</a:t>
            </a:r>
            <a:r>
              <a:rPr lang="en-US" sz="4800" dirty="0" smtClean="0">
                <a:solidFill>
                  <a:srgbClr val="FF66FF"/>
                </a:solidFill>
              </a:rPr>
              <a:t> </a:t>
            </a:r>
            <a:r>
              <a:rPr lang="en-US" sz="4800" dirty="0" err="1" smtClean="0">
                <a:solidFill>
                  <a:srgbClr val="FF66FF"/>
                </a:solidFill>
              </a:rPr>
              <a:t>wilayah</a:t>
            </a:r>
            <a:r>
              <a:rPr lang="en-US" sz="4800" dirty="0" smtClean="0">
                <a:solidFill>
                  <a:srgbClr val="FF66FF"/>
                </a:solidFill>
              </a:rPr>
              <a:t>, </a:t>
            </a:r>
            <a:r>
              <a:rPr lang="en-US" sz="4800" dirty="0" err="1" smtClean="0">
                <a:solidFill>
                  <a:srgbClr val="FF66FF"/>
                </a:solidFill>
              </a:rPr>
              <a:t>hasil</a:t>
            </a:r>
            <a:r>
              <a:rPr lang="en-US" sz="4800" dirty="0" smtClean="0">
                <a:solidFill>
                  <a:srgbClr val="FF66FF"/>
                </a:solidFill>
              </a:rPr>
              <a:t> </a:t>
            </a:r>
            <a:r>
              <a:rPr lang="en-US" sz="4800" dirty="0" err="1" smtClean="0">
                <a:solidFill>
                  <a:srgbClr val="FF66FF"/>
                </a:solidFill>
              </a:rPr>
              <a:t>dan</a:t>
            </a:r>
            <a:r>
              <a:rPr lang="en-US" sz="4800" dirty="0" smtClean="0">
                <a:solidFill>
                  <a:srgbClr val="FF66FF"/>
                </a:solidFill>
              </a:rPr>
              <a:t> </a:t>
            </a:r>
            <a:r>
              <a:rPr lang="en-US" sz="4800" dirty="0" err="1" smtClean="0">
                <a:solidFill>
                  <a:srgbClr val="FF66FF"/>
                </a:solidFill>
              </a:rPr>
              <a:t>pembahasan</a:t>
            </a:r>
            <a:r>
              <a:rPr lang="en-US" sz="4800" dirty="0" smtClean="0">
                <a:solidFill>
                  <a:srgbClr val="FF66FF"/>
                </a:solidFill>
              </a:rPr>
              <a:t> </a:t>
            </a:r>
            <a:r>
              <a:rPr lang="en-US" sz="4800" dirty="0" err="1" smtClean="0">
                <a:solidFill>
                  <a:srgbClr val="FF66FF"/>
                </a:solidFill>
              </a:rPr>
              <a:t>serta</a:t>
            </a:r>
            <a:r>
              <a:rPr lang="en-US" sz="4800" dirty="0" smtClean="0">
                <a:solidFill>
                  <a:srgbClr val="FF66FF"/>
                </a:solidFill>
              </a:rPr>
              <a:t> </a:t>
            </a:r>
            <a:r>
              <a:rPr lang="en-US" sz="4800" dirty="0" err="1" smtClean="0">
                <a:solidFill>
                  <a:srgbClr val="FF66FF"/>
                </a:solidFill>
              </a:rPr>
              <a:t>kesimpulan</a:t>
            </a:r>
            <a:r>
              <a:rPr lang="en-US" sz="4800" dirty="0" smtClean="0">
                <a:solidFill>
                  <a:srgbClr val="FF66FF"/>
                </a:solidFill>
              </a:rPr>
              <a:t> </a:t>
            </a:r>
            <a:r>
              <a:rPr lang="en-US" sz="4800" dirty="0" err="1" smtClean="0">
                <a:solidFill>
                  <a:srgbClr val="FF66FF"/>
                </a:solidFill>
              </a:rPr>
              <a:t>dan</a:t>
            </a:r>
            <a:r>
              <a:rPr lang="en-US" sz="4800" dirty="0" smtClean="0">
                <a:solidFill>
                  <a:srgbClr val="FF66FF"/>
                </a:solidFill>
              </a:rPr>
              <a:t> saran</a:t>
            </a:r>
          </a:p>
        </p:txBody>
      </p:sp>
      <p:pic>
        <p:nvPicPr>
          <p:cNvPr id="12292" name="Picture 3" descr="C:\Program Files\Microsoft Office\MEDIA\CAGCAT10\j030493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4876800"/>
            <a:ext cx="1819275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No. 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Bagian</a:t>
            </a:r>
            <a:r>
              <a:rPr lang="en-US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5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penutup</a:t>
            </a:r>
            <a:r>
              <a:rPr lang="en-US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5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dari</a:t>
            </a:r>
            <a:r>
              <a:rPr lang="en-US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5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skripsi</a:t>
            </a:r>
            <a:r>
              <a:rPr lang="en-US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5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adalah</a:t>
            </a:r>
            <a:r>
              <a:rPr lang="en-US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5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daftar</a:t>
            </a:r>
            <a:r>
              <a:rPr lang="en-US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5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pustaka</a:t>
            </a:r>
            <a:r>
              <a:rPr lang="en-US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, </a:t>
            </a:r>
            <a:r>
              <a:rPr lang="en-US" sz="5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lampiran</a:t>
            </a:r>
            <a:r>
              <a:rPr lang="en-US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5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dan</a:t>
            </a:r>
            <a:r>
              <a:rPr lang="en-US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5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ucapan</a:t>
            </a:r>
            <a:r>
              <a:rPr lang="en-US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5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terimakasih</a:t>
            </a:r>
            <a:endParaRPr lang="en-US" sz="5400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3316" name="Picture 4" descr="bik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1813" y="4114800"/>
            <a:ext cx="1716087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7200" b="1" dirty="0" smtClean="0">
                <a:solidFill>
                  <a:srgbClr val="FF0000"/>
                </a:solidFill>
              </a:rPr>
              <a:t>No. 12</a:t>
            </a:r>
            <a:endParaRPr lang="id-ID" sz="7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>
                <a:solidFill>
                  <a:srgbClr val="FF0000"/>
                </a:solidFill>
              </a:rPr>
              <a:t>Kegiatan pengambilan data pada penelitian survey </a:t>
            </a:r>
            <a:r>
              <a:rPr lang="id-ID" dirty="0" smtClean="0">
                <a:solidFill>
                  <a:srgbClr val="FFFF00"/>
                </a:solidFill>
              </a:rPr>
              <a:t>tidak sama dengan</a:t>
            </a:r>
            <a:r>
              <a:rPr lang="id-ID" dirty="0" smtClean="0">
                <a:solidFill>
                  <a:srgbClr val="FF0000"/>
                </a:solidFill>
              </a:rPr>
              <a:t> sensus.  </a:t>
            </a:r>
            <a:r>
              <a:rPr lang="id-ID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Pada sensus, informasi dikumpulkan dari seluruh populasi, sedangkan pada survey informasi dikumpulkan dari responden (sebagian dari populasi) dengan menggunakan kuesioner</a:t>
            </a:r>
            <a:endParaRPr lang="id-ID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4" descr="animated teacher with ruler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4571999"/>
            <a:ext cx="1552575" cy="2176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731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No. 1</a:t>
            </a:r>
            <a:r>
              <a:rPr lang="id-ID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3</a:t>
            </a:r>
            <a:endParaRPr lang="en-US" sz="5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7545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Problem-solving research </a:t>
            </a:r>
            <a:r>
              <a:rPr lang="id-ID" sz="3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merupakan penelitian yang </a:t>
            </a:r>
            <a:r>
              <a:rPr lang="en-US" sz="38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berkenaan</a:t>
            </a:r>
            <a:r>
              <a:rPr lang="en-US" sz="3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38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dengan</a:t>
            </a:r>
            <a:r>
              <a:rPr lang="id-ID" sz="3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id-ID" sz="3800" i="1" dirty="0" smtClean="0">
                <a:solidFill>
                  <a:srgbClr val="FFFF00"/>
                </a:solidFill>
              </a:rPr>
              <a:t>a</a:t>
            </a:r>
            <a:r>
              <a:rPr lang="en-US" sz="3800" i="1" dirty="0" err="1" smtClean="0">
                <a:solidFill>
                  <a:srgbClr val="FFFF00"/>
                </a:solidFill>
              </a:rPr>
              <a:t>nswering</a:t>
            </a:r>
            <a:r>
              <a:rPr lang="en-US" sz="3800" i="1" dirty="0" smtClean="0">
                <a:solidFill>
                  <a:srgbClr val="FFFF00"/>
                </a:solidFill>
              </a:rPr>
              <a:t> disciplinary questions </a:t>
            </a:r>
            <a:r>
              <a:rPr lang="en-US" sz="3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, </a:t>
            </a:r>
            <a:r>
              <a:rPr lang="en-US" sz="38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sementara</a:t>
            </a:r>
            <a:r>
              <a:rPr lang="en-US" sz="3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disciplinary research </a:t>
            </a:r>
            <a:r>
              <a:rPr lang="en-US" sz="38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berkenaan</a:t>
            </a:r>
            <a:r>
              <a:rPr lang="en-US" sz="3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38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dengan</a:t>
            </a:r>
            <a:r>
              <a:rPr lang="en-US" sz="3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3800" i="1" dirty="0" smtClean="0">
                <a:solidFill>
                  <a:srgbClr val="FFFF00"/>
                </a:solidFill>
              </a:rPr>
              <a:t>solving the practical problems of real world decision makers</a:t>
            </a:r>
          </a:p>
        </p:txBody>
      </p:sp>
      <p:pic>
        <p:nvPicPr>
          <p:cNvPr id="5" name="Picture 10" descr="paw walk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019801"/>
            <a:ext cx="8124852" cy="717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731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No. 1</a:t>
            </a:r>
            <a:r>
              <a:rPr lang="id-ID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4</a:t>
            </a:r>
            <a:endParaRPr lang="en-US" sz="5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458200" cy="47545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 err="1" smtClean="0">
                <a:solidFill>
                  <a:srgbClr val="FFFF00"/>
                </a:solidFill>
              </a:rPr>
              <a:t>Untuk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memanfaatkan</a:t>
            </a:r>
            <a:r>
              <a:rPr lang="en-US" sz="3600" dirty="0" smtClean="0">
                <a:solidFill>
                  <a:srgbClr val="FFFF00"/>
                </a:solidFill>
              </a:rPr>
              <a:t> data </a:t>
            </a:r>
            <a:r>
              <a:rPr lang="en-US" sz="3600" dirty="0" err="1" smtClean="0">
                <a:solidFill>
                  <a:srgbClr val="FFFF00"/>
                </a:solidFill>
              </a:rPr>
              <a:t>sekunder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id-ID" sz="3600" dirty="0" smtClean="0">
                <a:solidFill>
                  <a:srgbClr val="FFFF00"/>
                </a:solidFill>
              </a:rPr>
              <a:t>dalam penelitian perlu diperhatkan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id-ID" sz="3600" dirty="0" smtClean="0">
                <a:solidFill>
                  <a:srgbClr val="FFFF00"/>
                </a:solidFill>
              </a:rPr>
              <a:t>dua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hal</a:t>
            </a:r>
            <a:r>
              <a:rPr lang="id-ID" sz="3600" dirty="0" smtClean="0">
                <a:solidFill>
                  <a:srgbClr val="FFFF00"/>
                </a:solidFill>
              </a:rPr>
              <a:t> utama</a:t>
            </a:r>
            <a:r>
              <a:rPr lang="en-US" sz="3600" dirty="0" smtClean="0">
                <a:solidFill>
                  <a:srgbClr val="FFFF00"/>
                </a:solidFill>
              </a:rPr>
              <a:t>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3600" dirty="0" smtClean="0">
                <a:solidFill>
                  <a:srgbClr val="FFFF00"/>
                </a:solidFill>
              </a:rPr>
              <a:t>1. </a:t>
            </a:r>
            <a:r>
              <a:rPr lang="en-US" sz="3600" dirty="0" smtClean="0">
                <a:solidFill>
                  <a:srgbClr val="FFFF00"/>
                </a:solidFill>
              </a:rPr>
              <a:t>locating the data</a:t>
            </a:r>
            <a:r>
              <a:rPr lang="id-ID" sz="3600" dirty="0" smtClean="0">
                <a:solidFill>
                  <a:srgbClr val="FFFF00"/>
                </a:solidFill>
              </a:rPr>
              <a:t> </a:t>
            </a:r>
            <a:r>
              <a:rPr lang="id-ID" sz="3600" dirty="0" smtClean="0">
                <a:solidFill>
                  <a:srgbClr val="FFFF00"/>
                </a:solidFill>
                <a:sym typeface="Wingdings" pitchFamily="2" charset="2"/>
              </a:rPr>
              <a:t></a:t>
            </a:r>
            <a:r>
              <a:rPr lang="en-US" sz="3600" dirty="0" smtClean="0">
                <a:solidFill>
                  <a:srgbClr val="FFFF00"/>
                </a:solidFill>
              </a:rPr>
              <a:t> data </a:t>
            </a:r>
            <a:r>
              <a:rPr lang="en-US" sz="3600" dirty="0" err="1" smtClean="0">
                <a:solidFill>
                  <a:srgbClr val="FFFF00"/>
                </a:solidFill>
              </a:rPr>
              <a:t>terbitan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lembaga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pemerintah</a:t>
            </a:r>
            <a:r>
              <a:rPr lang="en-US" sz="3600" dirty="0" smtClean="0">
                <a:solidFill>
                  <a:srgbClr val="FFFF00"/>
                </a:solidFill>
              </a:rPr>
              <a:t>, online data, data </a:t>
            </a:r>
            <a:r>
              <a:rPr lang="en-US" sz="3600" dirty="0" err="1" smtClean="0">
                <a:solidFill>
                  <a:srgbClr val="FFFF00"/>
                </a:solidFill>
              </a:rPr>
              <a:t>sensus</a:t>
            </a:r>
            <a:r>
              <a:rPr lang="en-US" sz="3600" dirty="0" smtClean="0">
                <a:solidFill>
                  <a:srgbClr val="FFFF00"/>
                </a:solidFill>
              </a:rPr>
              <a:t>, </a:t>
            </a:r>
            <a:r>
              <a:rPr lang="en-US" sz="3600" dirty="0" err="1" smtClean="0">
                <a:solidFill>
                  <a:srgbClr val="FFFF00"/>
                </a:solidFill>
              </a:rPr>
              <a:t>dsb</a:t>
            </a:r>
            <a:endParaRPr lang="en-US" sz="3600" dirty="0" smtClean="0">
              <a:solidFill>
                <a:srgbClr val="FFFF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3600" dirty="0" smtClean="0">
                <a:solidFill>
                  <a:srgbClr val="FFFF00"/>
                </a:solidFill>
              </a:rPr>
              <a:t>2. </a:t>
            </a:r>
            <a:r>
              <a:rPr lang="en-US" sz="3600" dirty="0" smtClean="0">
                <a:solidFill>
                  <a:srgbClr val="FFFF00"/>
                </a:solidFill>
              </a:rPr>
              <a:t>evaluate the data</a:t>
            </a:r>
            <a:r>
              <a:rPr lang="id-ID" sz="3600" dirty="0" smtClean="0">
                <a:solidFill>
                  <a:srgbClr val="FFFF00"/>
                </a:solidFill>
              </a:rPr>
              <a:t> </a:t>
            </a:r>
            <a:r>
              <a:rPr lang="id-ID" sz="3600" dirty="0" smtClean="0">
                <a:solidFill>
                  <a:srgbClr val="FFFF00"/>
                </a:solidFill>
                <a:sym typeface="Wingdings" pitchFamily="2" charset="2"/>
              </a:rPr>
              <a:t>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analisis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kritis</a:t>
            </a:r>
            <a:r>
              <a:rPr lang="en-US" sz="3600" dirty="0" smtClean="0">
                <a:solidFill>
                  <a:srgbClr val="FFFF00"/>
                </a:solidFill>
              </a:rPr>
              <a:t> (</a:t>
            </a:r>
            <a:r>
              <a:rPr lang="en-US" sz="3600" dirty="0" err="1" smtClean="0">
                <a:solidFill>
                  <a:srgbClr val="FFFF00"/>
                </a:solidFill>
              </a:rPr>
              <a:t>validitas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dan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reliabilitas</a:t>
            </a:r>
            <a:r>
              <a:rPr lang="en-US" sz="3600" dirty="0" smtClean="0">
                <a:solidFill>
                  <a:srgbClr val="FFFF00"/>
                </a:solidFill>
              </a:rPr>
              <a:t>) </a:t>
            </a:r>
            <a:r>
              <a:rPr lang="en-US" sz="3600" dirty="0" err="1" smtClean="0">
                <a:solidFill>
                  <a:srgbClr val="FFFF00"/>
                </a:solidFill>
              </a:rPr>
              <a:t>terhadap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laporan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penelitian</a:t>
            </a:r>
            <a:r>
              <a:rPr lang="en-US" sz="3600" dirty="0" smtClean="0">
                <a:solidFill>
                  <a:srgbClr val="FFFF00"/>
                </a:solidFill>
              </a:rPr>
              <a:t> yang </a:t>
            </a:r>
            <a:r>
              <a:rPr lang="en-US" sz="3600" dirty="0" err="1" smtClean="0">
                <a:solidFill>
                  <a:srgbClr val="FFFF00"/>
                </a:solidFill>
              </a:rPr>
              <a:t>menghasilkan</a:t>
            </a:r>
            <a:r>
              <a:rPr lang="en-US" sz="3600" dirty="0" smtClean="0">
                <a:solidFill>
                  <a:srgbClr val="FFFF00"/>
                </a:solidFill>
              </a:rPr>
              <a:t> data</a:t>
            </a:r>
            <a:endParaRPr lang="en-US" sz="3600" i="1" dirty="0" smtClean="0">
              <a:solidFill>
                <a:srgbClr val="FFFF00"/>
              </a:solidFill>
            </a:endParaRPr>
          </a:p>
        </p:txBody>
      </p:sp>
      <p:pic>
        <p:nvPicPr>
          <p:cNvPr id="6" name="Picture 12" descr="animated orbiting electrons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0"/>
            <a:ext cx="1413767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731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No. 1</a:t>
            </a:r>
            <a:r>
              <a:rPr lang="id-ID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5</a:t>
            </a:r>
            <a:endParaRPr lang="en-US" sz="5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7545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4000" i="1" dirty="0" smtClean="0">
                <a:solidFill>
                  <a:srgbClr val="FFFF00"/>
                </a:solidFill>
              </a:rPr>
              <a:t>Reason and Observation </a:t>
            </a:r>
            <a:r>
              <a:rPr lang="id-ID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merupakan bagian dalam </a:t>
            </a:r>
            <a:r>
              <a:rPr lang="id-ID" sz="4000" i="1" dirty="0" smtClean="0">
                <a:solidFill>
                  <a:srgbClr val="FF0000"/>
                </a:solidFill>
              </a:rPr>
              <a:t>so</a:t>
            </a:r>
            <a:r>
              <a:rPr lang="en-US" sz="4000" i="1" dirty="0" err="1" smtClean="0">
                <a:solidFill>
                  <a:srgbClr val="FF0000"/>
                </a:solidFill>
              </a:rPr>
              <a:t>urce</a:t>
            </a:r>
            <a:r>
              <a:rPr lang="en-US" sz="4000" i="1" dirty="0" smtClean="0">
                <a:solidFill>
                  <a:srgbClr val="FF0000"/>
                </a:solidFill>
              </a:rPr>
              <a:t> of economic knowledge</a:t>
            </a:r>
            <a:endParaRPr lang="en-US" sz="4000" i="1" dirty="0" smtClean="0">
              <a:solidFill>
                <a:srgbClr val="FFFF00"/>
              </a:solidFill>
            </a:endParaRPr>
          </a:p>
        </p:txBody>
      </p:sp>
      <p:pic>
        <p:nvPicPr>
          <p:cNvPr id="6" name="Picture 8" descr="Animated teacher spinning a glob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41148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731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No. 1</a:t>
            </a:r>
            <a:r>
              <a:rPr lang="id-ID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6</a:t>
            </a:r>
            <a:endParaRPr lang="en-US" sz="5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7545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>
                <a:solidFill>
                  <a:srgbClr val="FF0000"/>
                </a:solidFill>
              </a:rPr>
              <a:t>P</a:t>
            </a:r>
            <a:r>
              <a:rPr lang="id-ID" sz="4000" dirty="0" smtClean="0">
                <a:solidFill>
                  <a:srgbClr val="FF0000"/>
                </a:solidFill>
              </a:rPr>
              <a:t>enelitian </a:t>
            </a:r>
            <a:r>
              <a:rPr lang="id-ID" sz="4000" i="1" dirty="0" smtClean="0">
                <a:solidFill>
                  <a:srgbClr val="FF0000"/>
                </a:solidFill>
              </a:rPr>
              <a:t>grounded </a:t>
            </a:r>
            <a:r>
              <a:rPr lang="id-ID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bertujuan untuk menguji hipotesis tertentu &amp; untuk mengetahui apakah variabel intervensi atau variabel eksperimen efektif atau tidak</a:t>
            </a:r>
            <a:endParaRPr lang="en-US" sz="4000" dirty="0" smtClean="0">
              <a:solidFill>
                <a:srgbClr val="FFFF00"/>
              </a:solidFill>
            </a:endParaRPr>
          </a:p>
        </p:txBody>
      </p:sp>
      <p:pic>
        <p:nvPicPr>
          <p:cNvPr id="5" name="Picture 10" descr="paw walk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5001"/>
            <a:ext cx="7820052" cy="1021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731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No. 1</a:t>
            </a:r>
            <a:r>
              <a:rPr lang="id-ID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7</a:t>
            </a:r>
            <a:endParaRPr lang="en-US" sz="5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534400" cy="47545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4000" i="1" dirty="0" smtClean="0">
                <a:solidFill>
                  <a:srgbClr val="FF0000"/>
                </a:solidFill>
              </a:rPr>
              <a:t>Subject matter research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merupakan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penelitian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multidisiplin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terhadap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suatu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subyek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penelitian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tertentu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terkait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dengan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pengambil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keputusan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tentang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berbagai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permasalahan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nyata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.</a:t>
            </a:r>
          </a:p>
        </p:txBody>
      </p:sp>
      <p:pic>
        <p:nvPicPr>
          <p:cNvPr id="6" name="Picture 2" descr="science set-up with flasks and bubbling liquid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3725" y="4438649"/>
            <a:ext cx="2200275" cy="2419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731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No. 1</a:t>
            </a:r>
            <a:r>
              <a:rPr lang="id-ID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8</a:t>
            </a:r>
            <a:endParaRPr lang="en-US" sz="5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7545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S</a:t>
            </a:r>
            <a:r>
              <a:rPr lang="id-ID" sz="4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ebutkan dan jelaskan secara ringkas (2-3 kalimat) setiap </a:t>
            </a:r>
            <a:r>
              <a:rPr lang="id-ID" sz="4800" dirty="0" smtClean="0">
                <a:solidFill>
                  <a:schemeClr val="accent6">
                    <a:lumMod val="75000"/>
                  </a:schemeClr>
                </a:solidFill>
              </a:rPr>
              <a:t>komponen proposal penelitian</a:t>
            </a:r>
            <a:endParaRPr lang="en-US" sz="4800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Picture 6" descr="Animated man shaking a finger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4419600"/>
            <a:ext cx="1466849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731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No. 1</a:t>
            </a:r>
            <a:r>
              <a:rPr lang="id-ID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9</a:t>
            </a:r>
            <a:endParaRPr lang="en-US" sz="5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33600"/>
            <a:ext cx="7772400" cy="39925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G</a:t>
            </a:r>
            <a:r>
              <a:rPr lang="id-ID" sz="4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ambarkan dan jelaskan tiga (3) kriteria dalam </a:t>
            </a:r>
            <a:r>
              <a:rPr lang="id-ID" sz="4400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theory appraisal?</a:t>
            </a:r>
            <a:endParaRPr lang="en-US" sz="4400" i="1" dirty="0" smtClean="0">
              <a:solidFill>
                <a:srgbClr val="FFFF00"/>
              </a:solidFill>
            </a:endParaRPr>
          </a:p>
        </p:txBody>
      </p:sp>
      <p:pic>
        <p:nvPicPr>
          <p:cNvPr id="6" name="Picture 8" descr="animated pencil drawing smiley fac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4572000"/>
            <a:ext cx="1590682" cy="1590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</p:spPr>
        <p:txBody>
          <a:bodyPr/>
          <a:lstStyle/>
          <a:p>
            <a:pPr eaLnBrk="1" hangingPunct="1"/>
            <a:r>
              <a:rPr lang="en-US" sz="6000" b="1" dirty="0" smtClean="0">
                <a:solidFill>
                  <a:srgbClr val="FFFF00"/>
                </a:solidFill>
              </a:rPr>
              <a:t>No</a:t>
            </a:r>
            <a:r>
              <a:rPr lang="en-US" sz="6000" b="1" dirty="0" smtClean="0">
                <a:solidFill>
                  <a:srgbClr val="FFFF00"/>
                </a:solidFill>
              </a:rPr>
              <a:t>.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459163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en-US" sz="3600" dirty="0" smtClean="0">
                <a:solidFill>
                  <a:srgbClr val="FFFF00"/>
                </a:solidFill>
              </a:rPr>
              <a:t>Proposal </a:t>
            </a:r>
            <a:r>
              <a:rPr lang="en-US" sz="3600" dirty="0" err="1" smtClean="0">
                <a:solidFill>
                  <a:srgbClr val="FFFF00"/>
                </a:solidFill>
              </a:rPr>
              <a:t>penelitian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lengkap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terdiri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dari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empat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bab</a:t>
            </a:r>
            <a:r>
              <a:rPr lang="en-US" sz="3600" dirty="0" smtClean="0">
                <a:solidFill>
                  <a:srgbClr val="FFFF00"/>
                </a:solidFill>
              </a:rPr>
              <a:t>, </a:t>
            </a:r>
            <a:r>
              <a:rPr lang="en-US" sz="3600" dirty="0" err="1" smtClean="0">
                <a:solidFill>
                  <a:srgbClr val="FFFF00"/>
                </a:solidFill>
              </a:rPr>
              <a:t>yaitu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pendahuluan</a:t>
            </a:r>
            <a:r>
              <a:rPr lang="en-US" sz="3600" dirty="0" smtClean="0">
                <a:solidFill>
                  <a:srgbClr val="FFFF00"/>
                </a:solidFill>
              </a:rPr>
              <a:t>, </a:t>
            </a:r>
            <a:r>
              <a:rPr lang="en-US" sz="3600" dirty="0" err="1" smtClean="0">
                <a:solidFill>
                  <a:srgbClr val="FFFF00"/>
                </a:solidFill>
              </a:rPr>
              <a:t>tinjauan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pustaka</a:t>
            </a:r>
            <a:r>
              <a:rPr lang="en-US" sz="3600" dirty="0" smtClean="0">
                <a:solidFill>
                  <a:srgbClr val="FFFF00"/>
                </a:solidFill>
              </a:rPr>
              <a:t>, </a:t>
            </a:r>
            <a:r>
              <a:rPr lang="en-US" sz="3600" dirty="0" err="1" smtClean="0">
                <a:solidFill>
                  <a:srgbClr val="FFFF00"/>
                </a:solidFill>
              </a:rPr>
              <a:t>kerangka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pemikiran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dan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metodologi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penelitian</a:t>
            </a:r>
            <a:r>
              <a:rPr lang="en-US" sz="3600" dirty="0" smtClean="0">
                <a:solidFill>
                  <a:srgbClr val="FFFF00"/>
                </a:solidFill>
              </a:rPr>
              <a:t>. </a:t>
            </a:r>
            <a:r>
              <a:rPr lang="en-US" sz="3600" dirty="0" err="1" smtClean="0">
                <a:solidFill>
                  <a:srgbClr val="FFFF00"/>
                </a:solidFill>
              </a:rPr>
              <a:t>Selain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itu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ditutup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dengan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daftar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pustaka</a:t>
            </a:r>
            <a:r>
              <a:rPr lang="en-US" sz="3600" dirty="0" smtClean="0">
                <a:solidFill>
                  <a:srgbClr val="FFFF00"/>
                </a:solidFill>
              </a:rPr>
              <a:t>.</a:t>
            </a:r>
          </a:p>
          <a:p>
            <a:pPr marL="0" indent="0" algn="just" eaLnBrk="1" hangingPunct="1">
              <a:buFont typeface="Arial" charset="0"/>
              <a:buNone/>
            </a:pPr>
            <a:endParaRPr lang="en-US" sz="3600" dirty="0" smtClean="0"/>
          </a:p>
          <a:p>
            <a:pPr marL="0" indent="0" algn="just" eaLnBrk="1" hangingPunct="1">
              <a:buFont typeface="Arial" charset="0"/>
              <a:buNone/>
            </a:pPr>
            <a:endParaRPr lang="en-US" sz="3600" dirty="0" smtClean="0"/>
          </a:p>
        </p:txBody>
      </p:sp>
      <p:pic>
        <p:nvPicPr>
          <p:cNvPr id="5" name="Picture 2" descr="http://www.paysonairport.com/images/AnimatedAirplane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4924696"/>
            <a:ext cx="2819400" cy="1933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731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No. </a:t>
            </a:r>
            <a:r>
              <a:rPr lang="id-ID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20</a:t>
            </a:r>
            <a:endParaRPr lang="en-US" sz="5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7545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G</a:t>
            </a:r>
            <a:r>
              <a:rPr lang="id-ID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ambarkan dan jelaskan </a:t>
            </a:r>
            <a:r>
              <a:rPr lang="id-ID" sz="4000" dirty="0" smtClean="0">
                <a:solidFill>
                  <a:srgbClr val="FFFF00"/>
                </a:solidFill>
              </a:rPr>
              <a:t>diagram </a:t>
            </a:r>
            <a:r>
              <a:rPr lang="id-ID" sz="4000" i="1" dirty="0" smtClean="0">
                <a:solidFill>
                  <a:srgbClr val="FFFF00"/>
                </a:solidFill>
              </a:rPr>
              <a:t>problem solving research </a:t>
            </a:r>
            <a:r>
              <a:rPr lang="id-ID" sz="4000" dirty="0" smtClean="0">
                <a:solidFill>
                  <a:srgbClr val="FFFF00"/>
                </a:solidFill>
              </a:rPr>
              <a:t> </a:t>
            </a:r>
            <a:r>
              <a:rPr lang="id-ID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yang merupakan keterkaitan antar ilmu pengetahuan (</a:t>
            </a:r>
            <a:r>
              <a:rPr lang="id-ID" sz="4000" i="1" dirty="0" smtClean="0">
                <a:solidFill>
                  <a:srgbClr val="FFFF00"/>
                </a:solidFill>
              </a:rPr>
              <a:t>pragmatic interdependence</a:t>
            </a:r>
            <a:r>
              <a:rPr lang="id-ID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)</a:t>
            </a:r>
            <a:endParaRPr lang="en-US" sz="4000" i="1" dirty="0" smtClean="0">
              <a:solidFill>
                <a:srgbClr val="FFFF00"/>
              </a:solidFill>
            </a:endParaRPr>
          </a:p>
        </p:txBody>
      </p:sp>
      <p:pic>
        <p:nvPicPr>
          <p:cNvPr id="6" name="Picture 2" descr="animated student asking a question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4724400"/>
            <a:ext cx="3148026" cy="1852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2438400"/>
            <a:ext cx="7772400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CHECK IT OUT….!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No.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 smtClean="0">
                <a:solidFill>
                  <a:srgbClr val="FFFF00"/>
                </a:solidFill>
              </a:rPr>
              <a:t>Proposal </a:t>
            </a:r>
            <a:r>
              <a:rPr lang="en-US" sz="3600" dirty="0" err="1" smtClean="0">
                <a:solidFill>
                  <a:srgbClr val="FFFF00"/>
                </a:solidFill>
              </a:rPr>
              <a:t>penelitian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lengkap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terdiri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dari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empat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bab</a:t>
            </a:r>
            <a:r>
              <a:rPr lang="en-US" sz="3600" dirty="0" smtClean="0">
                <a:solidFill>
                  <a:srgbClr val="FFFF00"/>
                </a:solidFill>
              </a:rPr>
              <a:t>, </a:t>
            </a:r>
            <a:r>
              <a:rPr lang="en-US" sz="3600" dirty="0" err="1" smtClean="0">
                <a:solidFill>
                  <a:srgbClr val="FFFF00"/>
                </a:solidFill>
              </a:rPr>
              <a:t>yaitu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pendahuluan</a:t>
            </a:r>
            <a:r>
              <a:rPr lang="en-US" sz="3600" dirty="0" smtClean="0">
                <a:solidFill>
                  <a:srgbClr val="FFFF00"/>
                </a:solidFill>
              </a:rPr>
              <a:t>, </a:t>
            </a:r>
            <a:r>
              <a:rPr lang="en-US" sz="3600" dirty="0" err="1" smtClean="0">
                <a:solidFill>
                  <a:srgbClr val="FFFF00"/>
                </a:solidFill>
              </a:rPr>
              <a:t>tinjauan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pustaka</a:t>
            </a:r>
            <a:r>
              <a:rPr lang="en-US" sz="3600" dirty="0" smtClean="0">
                <a:solidFill>
                  <a:srgbClr val="FFFF00"/>
                </a:solidFill>
              </a:rPr>
              <a:t>, </a:t>
            </a:r>
            <a:r>
              <a:rPr lang="en-US" sz="3600" dirty="0" err="1" smtClean="0">
                <a:solidFill>
                  <a:srgbClr val="FFFF00"/>
                </a:solidFill>
              </a:rPr>
              <a:t>kerangka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pemikiran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dan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metodologi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penelitian</a:t>
            </a:r>
            <a:r>
              <a:rPr lang="en-US" sz="3600" dirty="0" smtClean="0">
                <a:solidFill>
                  <a:srgbClr val="FFFF00"/>
                </a:solidFill>
              </a:rPr>
              <a:t>. </a:t>
            </a:r>
            <a:r>
              <a:rPr lang="en-US" sz="3600" dirty="0" err="1" smtClean="0">
                <a:solidFill>
                  <a:srgbClr val="FFFF00"/>
                </a:solidFill>
              </a:rPr>
              <a:t>Selain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itu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ditutup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dengan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daftar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</a:rPr>
              <a:t>pustaka</a:t>
            </a:r>
            <a:r>
              <a:rPr lang="en-US" sz="3600" dirty="0" smtClean="0">
                <a:solidFill>
                  <a:srgbClr val="FFFF00"/>
                </a:solidFill>
              </a:rPr>
              <a:t>.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Bab</a:t>
            </a:r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4 </a:t>
            </a:r>
            <a:r>
              <a:rPr lang="en-US" sz="3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adalah</a:t>
            </a:r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metode</a:t>
            </a:r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penelitian</a:t>
            </a:r>
            <a:endParaRPr lang="en-US" sz="36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dirty="0" smtClean="0"/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dirty="0" smtClean="0"/>
          </a:p>
        </p:txBody>
      </p:sp>
      <p:sp>
        <p:nvSpPr>
          <p:cNvPr id="4" name="Oval 3"/>
          <p:cNvSpPr/>
          <p:nvPr/>
        </p:nvSpPr>
        <p:spPr>
          <a:xfrm>
            <a:off x="5257800" y="5562600"/>
            <a:ext cx="3352800" cy="838200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itchFamily="34" charset="0"/>
              </a:rPr>
              <a:t>SALAH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No.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rgbClr val="FFFF00"/>
                </a:solidFill>
              </a:rPr>
              <a:t>Pada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latar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belakang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penelitian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dijelaskan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formulasi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permasalahan</a:t>
            </a:r>
            <a:r>
              <a:rPr lang="en-US" dirty="0" smtClean="0">
                <a:solidFill>
                  <a:srgbClr val="FFFF00"/>
                </a:solidFill>
              </a:rPr>
              <a:t>, </a:t>
            </a:r>
            <a:r>
              <a:rPr lang="en-US" dirty="0" err="1" smtClean="0">
                <a:solidFill>
                  <a:srgbClr val="FFFF00"/>
                </a:solidFill>
              </a:rPr>
              <a:t>dimana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hal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ini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merupakan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bagian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terpenting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dari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pendahuluan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rgbClr val="00B0F0"/>
                </a:solidFill>
              </a:rPr>
              <a:t>Formulasi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permasalahan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berada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di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perumusan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masalah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dan</a:t>
            </a:r>
            <a:r>
              <a:rPr lang="en-US" dirty="0" smtClean="0">
                <a:solidFill>
                  <a:srgbClr val="00B0F0"/>
                </a:solidFill>
              </a:rPr>
              <a:t>  </a:t>
            </a:r>
            <a:r>
              <a:rPr lang="en-US" dirty="0" err="1" smtClean="0">
                <a:solidFill>
                  <a:srgbClr val="00B0F0"/>
                </a:solidFill>
              </a:rPr>
              <a:t>merupakan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bagian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terpenting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dari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suatu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penelitian</a:t>
            </a:r>
            <a:r>
              <a:rPr lang="en-US" dirty="0" smtClean="0">
                <a:solidFill>
                  <a:srgbClr val="00B0F0"/>
                </a:solidFill>
              </a:rPr>
              <a:t>: </a:t>
            </a:r>
            <a:r>
              <a:rPr lang="en-US" i="1" dirty="0" err="1" smtClean="0">
                <a:solidFill>
                  <a:srgbClr val="FF0000"/>
                </a:solidFill>
              </a:rPr>
              <a:t>masalah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apa</a:t>
            </a:r>
            <a:r>
              <a:rPr lang="en-US" i="1" dirty="0" smtClean="0">
                <a:solidFill>
                  <a:srgbClr val="FF0000"/>
                </a:solidFill>
              </a:rPr>
              <a:t> yang </a:t>
            </a:r>
            <a:r>
              <a:rPr lang="en-US" i="1" dirty="0" err="1" smtClean="0">
                <a:solidFill>
                  <a:srgbClr val="FF0000"/>
                </a:solidFill>
              </a:rPr>
              <a:t>terjadi</a:t>
            </a:r>
            <a:r>
              <a:rPr lang="en-US" i="1" dirty="0" smtClean="0">
                <a:solidFill>
                  <a:srgbClr val="FF0000"/>
                </a:solidFill>
              </a:rPr>
              <a:t>?  </a:t>
            </a:r>
            <a:r>
              <a:rPr lang="en-US" i="1" dirty="0" err="1" smtClean="0">
                <a:solidFill>
                  <a:srgbClr val="FF0000"/>
                </a:solidFill>
              </a:rPr>
              <a:t>Mengapa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masalah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tersebut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bisa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terjadi</a:t>
            </a:r>
            <a:r>
              <a:rPr lang="en-US" i="1" dirty="0" smtClean="0">
                <a:solidFill>
                  <a:srgbClr val="FF0000"/>
                </a:solidFill>
              </a:rPr>
              <a:t>? </a:t>
            </a:r>
            <a:r>
              <a:rPr lang="en-US" i="1" dirty="0" err="1" smtClean="0">
                <a:solidFill>
                  <a:srgbClr val="FF0000"/>
                </a:solidFill>
              </a:rPr>
              <a:t>Apa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penyebabnya</a:t>
            </a:r>
            <a:r>
              <a:rPr lang="en-US" i="1" dirty="0" smtClean="0">
                <a:solidFill>
                  <a:srgbClr val="FF0000"/>
                </a:solidFill>
              </a:rPr>
              <a:t>? </a:t>
            </a:r>
            <a:r>
              <a:rPr lang="en-US" i="1" dirty="0" err="1" smtClean="0">
                <a:solidFill>
                  <a:srgbClr val="FF0000"/>
                </a:solidFill>
              </a:rPr>
              <a:t>Mengapa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perlu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diteliti</a:t>
            </a:r>
            <a:r>
              <a:rPr lang="en-US" i="1" dirty="0" smtClean="0">
                <a:solidFill>
                  <a:srgbClr val="FF0000"/>
                </a:solidFill>
              </a:rPr>
              <a:t>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4" name="Oval 3"/>
          <p:cNvSpPr/>
          <p:nvPr/>
        </p:nvSpPr>
        <p:spPr>
          <a:xfrm>
            <a:off x="5257800" y="5562600"/>
            <a:ext cx="3352800" cy="838200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itchFamily="34" charset="0"/>
              </a:rPr>
              <a:t>SALAH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No.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rgbClr val="FFFF00"/>
                </a:solidFill>
              </a:rPr>
              <a:t>Tujuan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penelitian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hanya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terdiri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dari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tujuan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khusus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harus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dituliskan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sebanyak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mungkin</a:t>
            </a:r>
            <a:endParaRPr lang="en-US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rgbClr val="00B0F0"/>
                </a:solidFill>
              </a:rPr>
              <a:t>Tujuan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terdiri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dari</a:t>
            </a:r>
            <a:r>
              <a:rPr lang="en-US" dirty="0" smtClean="0">
                <a:solidFill>
                  <a:srgbClr val="00B0F0"/>
                </a:solidFill>
              </a:rPr>
              <a:t> :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 smtClean="0">
                <a:solidFill>
                  <a:srgbClr val="00B0F0"/>
                </a:solidFill>
              </a:rPr>
              <a:t>Tujuan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umum</a:t>
            </a:r>
            <a:r>
              <a:rPr lang="en-US" dirty="0" smtClean="0">
                <a:solidFill>
                  <a:srgbClr val="00B0F0"/>
                </a:solidFill>
              </a:rPr>
              <a:t> (</a:t>
            </a:r>
            <a:r>
              <a:rPr lang="en-US" dirty="0" err="1" smtClean="0">
                <a:solidFill>
                  <a:srgbClr val="00B0F0"/>
                </a:solidFill>
              </a:rPr>
              <a:t>bersifat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umum</a:t>
            </a:r>
            <a:r>
              <a:rPr lang="en-US" dirty="0" smtClean="0">
                <a:solidFill>
                  <a:srgbClr val="00B0F0"/>
                </a:solidFill>
              </a:rPr>
              <a:t>) </a:t>
            </a:r>
            <a:r>
              <a:rPr lang="en-US" dirty="0" err="1" smtClean="0">
                <a:solidFill>
                  <a:srgbClr val="00B0F0"/>
                </a:solidFill>
              </a:rPr>
              <a:t>dan</a:t>
            </a:r>
            <a:r>
              <a:rPr lang="en-US" dirty="0" smtClean="0">
                <a:solidFill>
                  <a:srgbClr val="00B0F0"/>
                </a:solidFill>
              </a:rPr>
              <a:t> visionary (</a:t>
            </a:r>
            <a:r>
              <a:rPr lang="en-US" i="1" dirty="0" smtClean="0">
                <a:solidFill>
                  <a:srgbClr val="00B0F0"/>
                </a:solidFill>
              </a:rPr>
              <a:t>mission statement</a:t>
            </a:r>
            <a:r>
              <a:rPr lang="en-US" dirty="0" smtClean="0">
                <a:solidFill>
                  <a:srgbClr val="00B0F0"/>
                </a:solidFill>
              </a:rPr>
              <a:t>)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 smtClean="0">
                <a:solidFill>
                  <a:srgbClr val="00B0F0"/>
                </a:solidFill>
              </a:rPr>
              <a:t>Tujuan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khusus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sebagai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sv-SE" dirty="0" smtClean="0">
                <a:solidFill>
                  <a:srgbClr val="00B0F0"/>
                </a:solidFill>
              </a:rPr>
              <a:t>produk antara yang akan memberikan kontribusi terhadap pencapaian sasaran kajian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 smtClean="0">
                <a:solidFill>
                  <a:srgbClr val="00B0F0"/>
                </a:solidFill>
              </a:rPr>
              <a:t>Tujuan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penelitian</a:t>
            </a:r>
            <a:r>
              <a:rPr lang="en-US" dirty="0" smtClean="0">
                <a:solidFill>
                  <a:srgbClr val="00B0F0"/>
                </a:solidFill>
              </a:rPr>
              <a:t> yang </a:t>
            </a:r>
            <a:r>
              <a:rPr lang="en-US" dirty="0" err="1" smtClean="0">
                <a:solidFill>
                  <a:srgbClr val="00B0F0"/>
                </a:solidFill>
              </a:rPr>
              <a:t>baik</a:t>
            </a:r>
            <a:r>
              <a:rPr lang="en-US" dirty="0" smtClean="0">
                <a:solidFill>
                  <a:srgbClr val="00B0F0"/>
                </a:solidFill>
              </a:rPr>
              <a:t> -</a:t>
            </a:r>
            <a:r>
              <a:rPr lang="en-US" b="1" dirty="0" smtClean="0">
                <a:solidFill>
                  <a:srgbClr val="FF0000"/>
                </a:solidFill>
              </a:rPr>
              <a:t>SMART</a:t>
            </a:r>
            <a:r>
              <a:rPr lang="en-US" dirty="0" smtClean="0"/>
              <a:t>:  </a:t>
            </a:r>
            <a:r>
              <a:rPr lang="en-US" sz="3600" b="1" dirty="0" smtClean="0">
                <a:solidFill>
                  <a:srgbClr val="FFFF00"/>
                </a:solidFill>
              </a:rPr>
              <a:t>S</a:t>
            </a:r>
            <a:r>
              <a:rPr lang="en-US" dirty="0" smtClean="0">
                <a:solidFill>
                  <a:srgbClr val="FFFF00"/>
                </a:solidFill>
              </a:rPr>
              <a:t>pecific, </a:t>
            </a:r>
            <a:r>
              <a:rPr lang="en-US" sz="3600" b="1" dirty="0" smtClean="0">
                <a:solidFill>
                  <a:srgbClr val="FFFF00"/>
                </a:solidFill>
              </a:rPr>
              <a:t>M</a:t>
            </a:r>
            <a:r>
              <a:rPr lang="en-US" dirty="0" smtClean="0">
                <a:solidFill>
                  <a:srgbClr val="FFFF00"/>
                </a:solidFill>
              </a:rPr>
              <a:t>easurable, </a:t>
            </a:r>
            <a:r>
              <a:rPr lang="en-US" sz="3600" b="1" dirty="0" smtClean="0">
                <a:solidFill>
                  <a:srgbClr val="FFFF00"/>
                </a:solidFill>
              </a:rPr>
              <a:t>A</a:t>
            </a:r>
            <a:r>
              <a:rPr lang="en-US" dirty="0" smtClean="0">
                <a:solidFill>
                  <a:srgbClr val="FFFF00"/>
                </a:solidFill>
              </a:rPr>
              <a:t>ttainable, </a:t>
            </a:r>
            <a:r>
              <a:rPr lang="en-US" sz="3600" b="1" dirty="0" smtClean="0">
                <a:solidFill>
                  <a:srgbClr val="FFFF00"/>
                </a:solidFill>
              </a:rPr>
              <a:t>R</a:t>
            </a:r>
            <a:r>
              <a:rPr lang="en-US" dirty="0" smtClean="0">
                <a:solidFill>
                  <a:srgbClr val="FFFF00"/>
                </a:solidFill>
              </a:rPr>
              <a:t>ealistic, and </a:t>
            </a:r>
            <a:r>
              <a:rPr lang="en-US" sz="3600" b="1" dirty="0" smtClean="0">
                <a:solidFill>
                  <a:srgbClr val="FFFF00"/>
                </a:solidFill>
              </a:rPr>
              <a:t>T</a:t>
            </a:r>
            <a:r>
              <a:rPr lang="en-US" dirty="0" smtClean="0">
                <a:solidFill>
                  <a:srgbClr val="FFFF00"/>
                </a:solidFill>
              </a:rPr>
              <a:t>ime-bound.  </a:t>
            </a:r>
            <a:endParaRPr lang="sv-SE" dirty="0" smtClean="0">
              <a:solidFill>
                <a:srgbClr val="FFFF00"/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4" name="Oval 3"/>
          <p:cNvSpPr/>
          <p:nvPr/>
        </p:nvSpPr>
        <p:spPr>
          <a:xfrm>
            <a:off x="5486400" y="5867400"/>
            <a:ext cx="3352800" cy="838200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itchFamily="34" charset="0"/>
              </a:rPr>
              <a:t>SALAH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No.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rgbClr val="FFFF00"/>
                </a:solidFill>
              </a:rPr>
              <a:t>Tinjauan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pustaka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berisikan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pengertian</a:t>
            </a:r>
            <a:r>
              <a:rPr lang="en-US" dirty="0" smtClean="0">
                <a:solidFill>
                  <a:srgbClr val="FFFF00"/>
                </a:solidFill>
              </a:rPr>
              <a:t>, </a:t>
            </a:r>
            <a:r>
              <a:rPr lang="en-US" dirty="0" err="1" smtClean="0">
                <a:solidFill>
                  <a:srgbClr val="FFFF00"/>
                </a:solidFill>
              </a:rPr>
              <a:t>daftar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istilah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skripsi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terdahulu</a:t>
            </a:r>
            <a:endParaRPr lang="en-US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rgbClr val="00B0F0"/>
                </a:solidFill>
              </a:rPr>
              <a:t>Tinjauan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Pustaka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terdiri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dari</a:t>
            </a:r>
            <a:r>
              <a:rPr lang="en-US" dirty="0" smtClean="0">
                <a:solidFill>
                  <a:srgbClr val="00B0F0"/>
                </a:solidFill>
              </a:rPr>
              <a:t> :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 smtClean="0">
                <a:solidFill>
                  <a:srgbClr val="00B0F0"/>
                </a:solidFill>
              </a:rPr>
              <a:t>teori-teori</a:t>
            </a:r>
            <a:r>
              <a:rPr lang="en-US" dirty="0" smtClean="0">
                <a:solidFill>
                  <a:srgbClr val="00B0F0"/>
                </a:solidFill>
              </a:rPr>
              <a:t> yang </a:t>
            </a:r>
            <a:r>
              <a:rPr lang="en-US" dirty="0" err="1" smtClean="0">
                <a:solidFill>
                  <a:srgbClr val="00B0F0"/>
                </a:solidFill>
              </a:rPr>
              <a:t>menjadi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dasar</a:t>
            </a:r>
            <a:r>
              <a:rPr lang="en-US" dirty="0" smtClean="0">
                <a:solidFill>
                  <a:srgbClr val="00B0F0"/>
                </a:solidFill>
              </a:rPr>
              <a:t>  </a:t>
            </a:r>
            <a:r>
              <a:rPr lang="en-US" dirty="0" err="1" smtClean="0">
                <a:solidFill>
                  <a:srgbClr val="00B0F0"/>
                </a:solidFill>
              </a:rPr>
              <a:t>tema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penelitian</a:t>
            </a:r>
            <a:endParaRPr lang="en-US" dirty="0" smtClean="0">
              <a:solidFill>
                <a:srgbClr val="00B0F0"/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 smtClean="0">
                <a:solidFill>
                  <a:srgbClr val="00B0F0"/>
                </a:solidFill>
              </a:rPr>
              <a:t>Asumsi-asumsi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dan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keterbatasan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teori</a:t>
            </a:r>
            <a:r>
              <a:rPr lang="en-US" dirty="0" smtClean="0">
                <a:solidFill>
                  <a:srgbClr val="00B0F0"/>
                </a:solidFill>
              </a:rPr>
              <a:t> yang </a:t>
            </a:r>
            <a:r>
              <a:rPr lang="en-US" dirty="0" err="1" smtClean="0">
                <a:solidFill>
                  <a:srgbClr val="00B0F0"/>
                </a:solidFill>
              </a:rPr>
              <a:t>dijadikan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dasar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penelitian</a:t>
            </a:r>
            <a:endParaRPr lang="en-US" dirty="0" smtClean="0">
              <a:solidFill>
                <a:srgbClr val="00B0F0"/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 smtClean="0">
                <a:solidFill>
                  <a:srgbClr val="00B0F0"/>
                </a:solidFill>
              </a:rPr>
              <a:t>Telaahan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terhadap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hasil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penelitian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orang</a:t>
            </a:r>
            <a:r>
              <a:rPr lang="en-US" dirty="0" smtClean="0">
                <a:solidFill>
                  <a:srgbClr val="00B0F0"/>
                </a:solidFill>
              </a:rPr>
              <a:t> lain </a:t>
            </a:r>
            <a:r>
              <a:rPr lang="en-US" dirty="0" err="1" smtClean="0">
                <a:solidFill>
                  <a:srgbClr val="00B0F0"/>
                </a:solidFill>
              </a:rPr>
              <a:t>terhadap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topik</a:t>
            </a:r>
            <a:r>
              <a:rPr lang="en-US" dirty="0" smtClean="0">
                <a:solidFill>
                  <a:srgbClr val="00B0F0"/>
                </a:solidFill>
              </a:rPr>
              <a:t> yang </a:t>
            </a:r>
            <a:r>
              <a:rPr lang="en-US" dirty="0" err="1" smtClean="0">
                <a:solidFill>
                  <a:srgbClr val="00B0F0"/>
                </a:solidFill>
              </a:rPr>
              <a:t>sejenis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dengan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penelitian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tersebut</a:t>
            </a:r>
            <a:endParaRPr lang="en-US" dirty="0" smtClean="0">
              <a:solidFill>
                <a:srgbClr val="00B0F0"/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4" name="Oval 3"/>
          <p:cNvSpPr/>
          <p:nvPr/>
        </p:nvSpPr>
        <p:spPr>
          <a:xfrm>
            <a:off x="5257800" y="5562600"/>
            <a:ext cx="3352800" cy="838200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itchFamily="34" charset="0"/>
              </a:rPr>
              <a:t>SALAH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No.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Tinjauan pustaka  tidak sama dengan glossary</a:t>
            </a:r>
          </a:p>
        </p:txBody>
      </p:sp>
      <p:sp>
        <p:nvSpPr>
          <p:cNvPr id="4" name="Oval 3"/>
          <p:cNvSpPr/>
          <p:nvPr/>
        </p:nvSpPr>
        <p:spPr>
          <a:xfrm>
            <a:off x="5257800" y="5562600"/>
            <a:ext cx="3352800" cy="838200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itchFamily="34" charset="0"/>
              </a:rPr>
              <a:t>BENAR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No.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rgbClr val="FFFF00"/>
                </a:solidFill>
              </a:rPr>
              <a:t>Kerangka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pemikiran</a:t>
            </a:r>
            <a:r>
              <a:rPr lang="en-US" dirty="0" smtClean="0">
                <a:solidFill>
                  <a:srgbClr val="FFFF00"/>
                </a:solidFill>
              </a:rPr>
              <a:t>  yang </a:t>
            </a:r>
            <a:r>
              <a:rPr lang="en-US" dirty="0" err="1" smtClean="0">
                <a:solidFill>
                  <a:srgbClr val="FFFF00"/>
                </a:solidFill>
              </a:rPr>
              <a:t>lengkap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hanya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disusun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berdasarkan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keterkaitan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antar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teori</a:t>
            </a:r>
            <a:r>
              <a:rPr lang="en-US" dirty="0" smtClean="0">
                <a:solidFill>
                  <a:srgbClr val="FFFF00"/>
                </a:solidFill>
              </a:rPr>
              <a:t> (</a:t>
            </a:r>
            <a:r>
              <a:rPr lang="en-US" dirty="0" err="1" smtClean="0">
                <a:solidFill>
                  <a:srgbClr val="FFFF00"/>
                </a:solidFill>
              </a:rPr>
              <a:t>variabel</a:t>
            </a:r>
            <a:r>
              <a:rPr lang="en-US" dirty="0" smtClean="0">
                <a:solidFill>
                  <a:srgbClr val="FFFF00"/>
                </a:solidFill>
              </a:rPr>
              <a:t>) </a:t>
            </a:r>
            <a:r>
              <a:rPr lang="en-US" dirty="0" err="1" smtClean="0">
                <a:solidFill>
                  <a:srgbClr val="FFFF00"/>
                </a:solidFill>
              </a:rPr>
              <a:t>dalam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rangka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menjawab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tujuan-tujuan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penelitian</a:t>
            </a:r>
            <a:endParaRPr lang="en-US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rgbClr val="00B0F0"/>
                </a:solidFill>
              </a:rPr>
              <a:t>Kerangka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pemikiran</a:t>
            </a:r>
            <a:r>
              <a:rPr lang="en-US" dirty="0" smtClean="0">
                <a:solidFill>
                  <a:srgbClr val="00B0F0"/>
                </a:solidFill>
              </a:rPr>
              <a:t>:</a:t>
            </a:r>
          </a:p>
          <a:p>
            <a:pPr marL="790575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 smtClean="0">
                <a:solidFill>
                  <a:srgbClr val="00B0F0"/>
                </a:solidFill>
              </a:rPr>
              <a:t>Kerangka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teoritis</a:t>
            </a:r>
            <a:endParaRPr lang="en-US" dirty="0" smtClean="0">
              <a:solidFill>
                <a:srgbClr val="00B0F0"/>
              </a:solidFill>
            </a:endParaRPr>
          </a:p>
          <a:p>
            <a:pPr marL="790575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 smtClean="0">
                <a:solidFill>
                  <a:srgbClr val="00B0F0"/>
                </a:solidFill>
              </a:rPr>
              <a:t>Kerangka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operasional</a:t>
            </a:r>
            <a:r>
              <a:rPr lang="en-US" dirty="0" smtClean="0">
                <a:solidFill>
                  <a:srgbClr val="00B0F0"/>
                </a:solidFill>
              </a:rPr>
              <a:t> (</a:t>
            </a:r>
            <a:r>
              <a:rPr lang="en-US" dirty="0" err="1" smtClean="0">
                <a:solidFill>
                  <a:srgbClr val="00B0F0"/>
                </a:solidFill>
              </a:rPr>
              <a:t>langkah-langkah</a:t>
            </a:r>
            <a:r>
              <a:rPr lang="en-US" dirty="0" smtClean="0">
                <a:solidFill>
                  <a:srgbClr val="00B0F0"/>
                </a:solidFill>
              </a:rPr>
              <a:t> yang </a:t>
            </a:r>
            <a:r>
              <a:rPr lang="en-US" dirty="0" err="1" smtClean="0">
                <a:solidFill>
                  <a:srgbClr val="00B0F0"/>
                </a:solidFill>
              </a:rPr>
              <a:t>akan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ditempuh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dalam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menjawab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masing-masing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tujuan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penelitian</a:t>
            </a:r>
            <a:r>
              <a:rPr lang="en-US" dirty="0" smtClean="0">
                <a:solidFill>
                  <a:srgbClr val="00B0F0"/>
                </a:solidFill>
              </a:rPr>
              <a:t>)</a:t>
            </a:r>
          </a:p>
          <a:p>
            <a:pPr marL="790575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4" name="Oval 3"/>
          <p:cNvSpPr/>
          <p:nvPr/>
        </p:nvSpPr>
        <p:spPr>
          <a:xfrm>
            <a:off x="5486400" y="5867400"/>
            <a:ext cx="3352800" cy="838200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itchFamily="34" charset="0"/>
              </a:rPr>
              <a:t>SALAH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No.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4830763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rgbClr val="FFFF00"/>
                </a:solidFill>
              </a:rPr>
              <a:t>Penjelasan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mengenai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jenis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sumber</a:t>
            </a:r>
            <a:r>
              <a:rPr lang="en-US" dirty="0" smtClean="0">
                <a:solidFill>
                  <a:srgbClr val="FFFF00"/>
                </a:solidFill>
              </a:rPr>
              <a:t> data yang </a:t>
            </a:r>
            <a:r>
              <a:rPr lang="en-US" dirty="0" err="1" smtClean="0">
                <a:solidFill>
                  <a:srgbClr val="FFFF00"/>
                </a:solidFill>
              </a:rPr>
              <a:t>digunakan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dalam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penelitian</a:t>
            </a:r>
            <a:r>
              <a:rPr lang="en-US" dirty="0" smtClean="0">
                <a:solidFill>
                  <a:srgbClr val="FFFF00"/>
                </a:solidFill>
              </a:rPr>
              <a:t>, </a:t>
            </a:r>
            <a:r>
              <a:rPr lang="en-US" dirty="0" err="1" smtClean="0">
                <a:solidFill>
                  <a:srgbClr val="FFFF00"/>
                </a:solidFill>
              </a:rPr>
              <a:t>dijelaskan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dalam</a:t>
            </a:r>
            <a:r>
              <a:rPr lang="en-US" dirty="0" smtClean="0">
                <a:solidFill>
                  <a:srgbClr val="FFFF00"/>
                </a:solidFill>
              </a:rPr>
              <a:t> sub </a:t>
            </a:r>
            <a:r>
              <a:rPr lang="en-US" dirty="0" err="1" smtClean="0">
                <a:solidFill>
                  <a:srgbClr val="FFFF00"/>
                </a:solidFill>
              </a:rPr>
              <a:t>bab</a:t>
            </a:r>
            <a:r>
              <a:rPr lang="en-US" dirty="0" smtClean="0">
                <a:solidFill>
                  <a:srgbClr val="FFFF00"/>
                </a:solidFill>
              </a:rPr>
              <a:t> 4.4 </a:t>
            </a:r>
            <a:r>
              <a:rPr lang="en-US" dirty="0" err="1" smtClean="0">
                <a:solidFill>
                  <a:srgbClr val="FFFF00"/>
                </a:solidFill>
              </a:rPr>
              <a:t>yaitu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metode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pengumpulan</a:t>
            </a:r>
            <a:r>
              <a:rPr lang="en-US" dirty="0" smtClean="0">
                <a:solidFill>
                  <a:srgbClr val="FFFF00"/>
                </a:solidFill>
              </a:rPr>
              <a:t> data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rgbClr val="00B0F0"/>
                </a:solidFill>
              </a:rPr>
              <a:t>Metode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Penelitian</a:t>
            </a:r>
            <a:r>
              <a:rPr lang="en-US" dirty="0" smtClean="0">
                <a:solidFill>
                  <a:srgbClr val="00B0F0"/>
                </a:solidFill>
              </a:rPr>
              <a:t>:</a:t>
            </a:r>
          </a:p>
          <a:p>
            <a:pPr marL="741363" indent="-344488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>
                <a:solidFill>
                  <a:srgbClr val="00B0F0"/>
                </a:solidFill>
              </a:rPr>
              <a:t>Penentuan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Lokasi</a:t>
            </a:r>
            <a:endParaRPr lang="en-US" dirty="0">
              <a:solidFill>
                <a:srgbClr val="00B0F0"/>
              </a:solidFill>
            </a:endParaRPr>
          </a:p>
          <a:p>
            <a:pPr marL="741363" indent="-344488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>
                <a:solidFill>
                  <a:srgbClr val="00B0F0"/>
                </a:solidFill>
              </a:rPr>
              <a:t>Jenis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dan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Sumber</a:t>
            </a:r>
            <a:r>
              <a:rPr lang="en-US" dirty="0">
                <a:solidFill>
                  <a:srgbClr val="00B0F0"/>
                </a:solidFill>
              </a:rPr>
              <a:t> Data yang </a:t>
            </a:r>
            <a:r>
              <a:rPr lang="en-US" dirty="0" err="1">
                <a:solidFill>
                  <a:srgbClr val="00B0F0"/>
                </a:solidFill>
              </a:rPr>
              <a:t>Digunakan</a:t>
            </a:r>
            <a:endParaRPr lang="en-US" dirty="0">
              <a:solidFill>
                <a:srgbClr val="00B0F0"/>
              </a:solidFill>
            </a:endParaRPr>
          </a:p>
          <a:p>
            <a:pPr marL="741363" indent="-344488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i="1" dirty="0">
                <a:solidFill>
                  <a:srgbClr val="00B0F0"/>
                </a:solidFill>
              </a:rPr>
              <a:t>Sampling Frame </a:t>
            </a:r>
            <a:r>
              <a:rPr lang="en-US" dirty="0" err="1">
                <a:solidFill>
                  <a:srgbClr val="00B0F0"/>
                </a:solidFill>
              </a:rPr>
              <a:t>dan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Penentuan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Sampel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Penelitian</a:t>
            </a:r>
            <a:r>
              <a:rPr lang="en-US" dirty="0">
                <a:solidFill>
                  <a:srgbClr val="00B0F0"/>
                </a:solidFill>
              </a:rPr>
              <a:t> (</a:t>
            </a:r>
            <a:r>
              <a:rPr lang="en-US" dirty="0" err="1">
                <a:solidFill>
                  <a:srgbClr val="00B0F0"/>
                </a:solidFill>
              </a:rPr>
              <a:t>jika</a:t>
            </a:r>
            <a:r>
              <a:rPr lang="en-US" dirty="0">
                <a:solidFill>
                  <a:srgbClr val="00B0F0"/>
                </a:solidFill>
              </a:rPr>
              <a:t> Survey)</a:t>
            </a:r>
          </a:p>
          <a:p>
            <a:pPr marL="741363" indent="-344488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>
                <a:solidFill>
                  <a:srgbClr val="00B0F0"/>
                </a:solidFill>
              </a:rPr>
              <a:t>Metode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Pengumpulan</a:t>
            </a:r>
            <a:r>
              <a:rPr lang="en-US" dirty="0">
                <a:solidFill>
                  <a:srgbClr val="00B0F0"/>
                </a:solidFill>
              </a:rPr>
              <a:t> Data</a:t>
            </a:r>
          </a:p>
          <a:p>
            <a:pPr marL="741363" indent="-344488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>
                <a:solidFill>
                  <a:srgbClr val="00B0F0"/>
                </a:solidFill>
              </a:rPr>
              <a:t>Metode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Analisis</a:t>
            </a:r>
            <a:r>
              <a:rPr lang="en-US" dirty="0">
                <a:solidFill>
                  <a:srgbClr val="00B0F0"/>
                </a:solidFill>
              </a:rPr>
              <a:t> Data (</a:t>
            </a:r>
            <a:r>
              <a:rPr lang="en-US" dirty="0" err="1">
                <a:solidFill>
                  <a:srgbClr val="00B0F0"/>
                </a:solidFill>
              </a:rPr>
              <a:t>untuk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menjawab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masing-masing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tujuan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penelitian</a:t>
            </a:r>
            <a:r>
              <a:rPr lang="en-US" dirty="0">
                <a:solidFill>
                  <a:srgbClr val="00B0F0"/>
                </a:solidFill>
              </a:rPr>
              <a:t>)</a:t>
            </a:r>
          </a:p>
          <a:p>
            <a:pPr marL="741363" indent="-344488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err="1">
                <a:solidFill>
                  <a:srgbClr val="00B0F0"/>
                </a:solidFill>
              </a:rPr>
              <a:t>Metode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Pengujian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err="1">
                <a:solidFill>
                  <a:srgbClr val="00B0F0"/>
                </a:solidFill>
              </a:rPr>
              <a:t>Hipotesis</a:t>
            </a:r>
            <a:r>
              <a:rPr lang="en-US" dirty="0">
                <a:solidFill>
                  <a:srgbClr val="00B0F0"/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4" name="Oval 3"/>
          <p:cNvSpPr/>
          <p:nvPr/>
        </p:nvSpPr>
        <p:spPr>
          <a:xfrm>
            <a:off x="5486400" y="5867400"/>
            <a:ext cx="3352800" cy="838200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itchFamily="34" charset="0"/>
              </a:rPr>
              <a:t>SALAH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No. 9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4830763"/>
          </a:xfrm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FFFF00"/>
                </a:solidFill>
              </a:rPr>
              <a:t>Flow chart  </a:t>
            </a:r>
            <a:r>
              <a:rPr lang="en-US" dirty="0" err="1" smtClean="0">
                <a:solidFill>
                  <a:srgbClr val="FFFF00"/>
                </a:solidFill>
              </a:rPr>
              <a:t>atau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bagan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alir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penelitian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diletakkan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sebagai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penutup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pada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bab</a:t>
            </a:r>
            <a:r>
              <a:rPr lang="en-US" dirty="0" smtClean="0">
                <a:solidFill>
                  <a:srgbClr val="FFFF00"/>
                </a:solidFill>
              </a:rPr>
              <a:t> 4 </a:t>
            </a:r>
            <a:r>
              <a:rPr lang="en-US" dirty="0" err="1" smtClean="0">
                <a:solidFill>
                  <a:srgbClr val="FFFF00"/>
                </a:solidFill>
              </a:rPr>
              <a:t>dari</a:t>
            </a:r>
            <a:r>
              <a:rPr lang="en-US" dirty="0" smtClean="0">
                <a:solidFill>
                  <a:srgbClr val="FFFF00"/>
                </a:solidFill>
              </a:rPr>
              <a:t> proposal</a:t>
            </a:r>
          </a:p>
          <a:p>
            <a:pPr marL="812800" indent="-81280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 smtClean="0">
              <a:solidFill>
                <a:srgbClr val="00B0F0"/>
              </a:solidFill>
            </a:endParaRPr>
          </a:p>
          <a:p>
            <a:pPr marL="812800" indent="-81280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B0F0"/>
                </a:solidFill>
              </a:rPr>
              <a:t>KERANGKA PEMIKIRAN</a:t>
            </a:r>
          </a:p>
          <a:p>
            <a:pPr marL="465138" indent="-46513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00B0F0"/>
                </a:solidFill>
              </a:rPr>
              <a:t>	3.1 </a:t>
            </a:r>
            <a:r>
              <a:rPr lang="en-US" dirty="0" err="1" smtClean="0">
                <a:solidFill>
                  <a:srgbClr val="00B0F0"/>
                </a:solidFill>
              </a:rPr>
              <a:t>Teori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dan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variabel</a:t>
            </a:r>
            <a:r>
              <a:rPr lang="en-US" dirty="0" smtClean="0">
                <a:solidFill>
                  <a:srgbClr val="00B0F0"/>
                </a:solidFill>
              </a:rPr>
              <a:t> yang </a:t>
            </a:r>
            <a:r>
              <a:rPr lang="en-US" dirty="0" err="1" smtClean="0">
                <a:solidFill>
                  <a:srgbClr val="00B0F0"/>
                </a:solidFill>
              </a:rPr>
              <a:t>terkait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dengan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topik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</a:p>
          <a:p>
            <a:pPr marL="465138" indent="-46513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00B0F0"/>
                </a:solidFill>
              </a:rPr>
              <a:t>		     </a:t>
            </a:r>
            <a:r>
              <a:rPr lang="en-US" dirty="0" err="1" smtClean="0">
                <a:solidFill>
                  <a:srgbClr val="00B0F0"/>
                </a:solidFill>
              </a:rPr>
              <a:t>utama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penelitian</a:t>
            </a:r>
            <a:endParaRPr lang="en-US" dirty="0" smtClean="0">
              <a:solidFill>
                <a:srgbClr val="00B0F0"/>
              </a:solidFill>
            </a:endParaRPr>
          </a:p>
          <a:p>
            <a:pPr marL="465138" indent="-46513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00B0F0"/>
                </a:solidFill>
              </a:rPr>
              <a:t>	3.2 </a:t>
            </a:r>
            <a:r>
              <a:rPr lang="en-US" dirty="0" err="1" smtClean="0">
                <a:solidFill>
                  <a:srgbClr val="00B0F0"/>
                </a:solidFill>
              </a:rPr>
              <a:t>Keterkaitan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antara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permasalahan</a:t>
            </a:r>
            <a:r>
              <a:rPr lang="en-US" dirty="0" smtClean="0">
                <a:solidFill>
                  <a:srgbClr val="00B0F0"/>
                </a:solidFill>
              </a:rPr>
              <a:t>, </a:t>
            </a:r>
            <a:r>
              <a:rPr lang="en-US" dirty="0" err="1" smtClean="0">
                <a:solidFill>
                  <a:srgbClr val="00B0F0"/>
                </a:solidFill>
              </a:rPr>
              <a:t>teori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dan</a:t>
            </a:r>
            <a:endParaRPr lang="en-US" dirty="0" smtClean="0">
              <a:solidFill>
                <a:srgbClr val="00B0F0"/>
              </a:solidFill>
            </a:endParaRPr>
          </a:p>
          <a:p>
            <a:pPr marL="465138" indent="-46513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00B0F0"/>
                </a:solidFill>
              </a:rPr>
              <a:t> 	       </a:t>
            </a:r>
            <a:r>
              <a:rPr lang="en-US" dirty="0" err="1" smtClean="0">
                <a:solidFill>
                  <a:srgbClr val="00B0F0"/>
                </a:solidFill>
              </a:rPr>
              <a:t>variabel</a:t>
            </a:r>
            <a:r>
              <a:rPr lang="en-US" dirty="0" smtClean="0">
                <a:solidFill>
                  <a:srgbClr val="00B0F0"/>
                </a:solidFill>
              </a:rPr>
              <a:t>, </a:t>
            </a:r>
            <a:r>
              <a:rPr lang="en-US" dirty="0" err="1" smtClean="0">
                <a:solidFill>
                  <a:srgbClr val="00B0F0"/>
                </a:solidFill>
              </a:rPr>
              <a:t>serta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tujuan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akhir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penelitian</a:t>
            </a:r>
            <a:endParaRPr lang="en-US" dirty="0" smtClean="0">
              <a:solidFill>
                <a:srgbClr val="00B0F0"/>
              </a:solidFill>
            </a:endParaRPr>
          </a:p>
          <a:p>
            <a:pPr marL="465138" indent="-46513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00B0F0"/>
                </a:solidFill>
              </a:rPr>
              <a:t>	3.3  Flow chart (</a:t>
            </a:r>
            <a:r>
              <a:rPr lang="en-US" dirty="0" err="1" smtClean="0">
                <a:solidFill>
                  <a:srgbClr val="00B0F0"/>
                </a:solidFill>
              </a:rPr>
              <a:t>bagan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alir</a:t>
            </a:r>
            <a:r>
              <a:rPr lang="en-US" dirty="0" smtClean="0">
                <a:solidFill>
                  <a:srgbClr val="00B0F0"/>
                </a:solidFill>
              </a:rPr>
              <a:t>) </a:t>
            </a:r>
            <a:r>
              <a:rPr lang="en-US" dirty="0" err="1" smtClean="0">
                <a:solidFill>
                  <a:srgbClr val="00B0F0"/>
                </a:solidFill>
              </a:rPr>
              <a:t>mengenai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Kerangka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</a:p>
          <a:p>
            <a:pPr marL="465138" indent="-465138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00B0F0"/>
                </a:solidFill>
              </a:rPr>
              <a:t>	       </a:t>
            </a:r>
            <a:r>
              <a:rPr lang="en-US" dirty="0" err="1" smtClean="0">
                <a:solidFill>
                  <a:srgbClr val="00B0F0"/>
                </a:solidFill>
              </a:rPr>
              <a:t>Pemikiran</a:t>
            </a:r>
            <a:endParaRPr lang="en-US" dirty="0" smtClean="0">
              <a:solidFill>
                <a:srgbClr val="00B0F0"/>
              </a:solidFill>
            </a:endParaRPr>
          </a:p>
          <a:p>
            <a:pPr marL="812800" indent="-81280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00B0F0"/>
                </a:solidFill>
              </a:rPr>
              <a:t>	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7" name="Oval 6"/>
          <p:cNvSpPr/>
          <p:nvPr/>
        </p:nvSpPr>
        <p:spPr>
          <a:xfrm>
            <a:off x="5257800" y="5562600"/>
            <a:ext cx="3352800" cy="838200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itchFamily="34" charset="0"/>
              </a:rPr>
              <a:t>SALAH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b="1" smtClean="0">
                <a:solidFill>
                  <a:srgbClr val="92D050"/>
                </a:solidFill>
              </a:rPr>
              <a:t>No.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err="1" smtClean="0">
                <a:solidFill>
                  <a:srgbClr val="92D050"/>
                </a:solidFill>
              </a:rPr>
              <a:t>Pada</a:t>
            </a:r>
            <a:r>
              <a:rPr lang="en-US" sz="4400" dirty="0" smtClean="0">
                <a:solidFill>
                  <a:srgbClr val="92D050"/>
                </a:solidFill>
              </a:rPr>
              <a:t> </a:t>
            </a:r>
            <a:r>
              <a:rPr lang="en-US" sz="4400" dirty="0" err="1" smtClean="0">
                <a:solidFill>
                  <a:srgbClr val="92D050"/>
                </a:solidFill>
              </a:rPr>
              <a:t>latar</a:t>
            </a:r>
            <a:r>
              <a:rPr lang="en-US" sz="4400" dirty="0" smtClean="0">
                <a:solidFill>
                  <a:srgbClr val="92D050"/>
                </a:solidFill>
              </a:rPr>
              <a:t> </a:t>
            </a:r>
            <a:r>
              <a:rPr lang="en-US" sz="4400" dirty="0" err="1" smtClean="0">
                <a:solidFill>
                  <a:srgbClr val="92D050"/>
                </a:solidFill>
              </a:rPr>
              <a:t>belakang</a:t>
            </a:r>
            <a:r>
              <a:rPr lang="en-US" sz="4400" dirty="0" smtClean="0">
                <a:solidFill>
                  <a:srgbClr val="92D050"/>
                </a:solidFill>
              </a:rPr>
              <a:t> </a:t>
            </a:r>
            <a:r>
              <a:rPr lang="en-US" sz="4400" dirty="0" err="1" smtClean="0">
                <a:solidFill>
                  <a:srgbClr val="92D050"/>
                </a:solidFill>
              </a:rPr>
              <a:t>penelitian</a:t>
            </a:r>
            <a:r>
              <a:rPr lang="en-US" sz="4400" dirty="0" smtClean="0">
                <a:solidFill>
                  <a:srgbClr val="92D050"/>
                </a:solidFill>
              </a:rPr>
              <a:t> </a:t>
            </a:r>
            <a:r>
              <a:rPr lang="en-US" sz="4400" dirty="0" err="1" smtClean="0">
                <a:solidFill>
                  <a:srgbClr val="92D050"/>
                </a:solidFill>
              </a:rPr>
              <a:t>dijelaskan</a:t>
            </a:r>
            <a:r>
              <a:rPr lang="en-US" sz="4400" dirty="0" smtClean="0">
                <a:solidFill>
                  <a:srgbClr val="92D050"/>
                </a:solidFill>
              </a:rPr>
              <a:t> </a:t>
            </a:r>
            <a:r>
              <a:rPr lang="en-US" sz="4400" dirty="0" err="1" smtClean="0">
                <a:solidFill>
                  <a:srgbClr val="92D050"/>
                </a:solidFill>
              </a:rPr>
              <a:t>formulasi</a:t>
            </a:r>
            <a:r>
              <a:rPr lang="en-US" sz="4400" dirty="0" smtClean="0">
                <a:solidFill>
                  <a:srgbClr val="92D050"/>
                </a:solidFill>
              </a:rPr>
              <a:t> </a:t>
            </a:r>
            <a:r>
              <a:rPr lang="en-US" sz="4400" dirty="0" err="1" smtClean="0">
                <a:solidFill>
                  <a:srgbClr val="92D050"/>
                </a:solidFill>
              </a:rPr>
              <a:t>permasalahan</a:t>
            </a:r>
            <a:r>
              <a:rPr lang="en-US" sz="4400" dirty="0" smtClean="0">
                <a:solidFill>
                  <a:srgbClr val="92D050"/>
                </a:solidFill>
              </a:rPr>
              <a:t>, </a:t>
            </a:r>
            <a:r>
              <a:rPr lang="en-US" sz="4400" dirty="0" err="1" smtClean="0">
                <a:solidFill>
                  <a:srgbClr val="92D050"/>
                </a:solidFill>
              </a:rPr>
              <a:t>dimana</a:t>
            </a:r>
            <a:r>
              <a:rPr lang="en-US" sz="4400" dirty="0" smtClean="0">
                <a:solidFill>
                  <a:srgbClr val="92D050"/>
                </a:solidFill>
              </a:rPr>
              <a:t> </a:t>
            </a:r>
            <a:r>
              <a:rPr lang="en-US" sz="4400" dirty="0" err="1" smtClean="0">
                <a:solidFill>
                  <a:srgbClr val="92D050"/>
                </a:solidFill>
              </a:rPr>
              <a:t>hal</a:t>
            </a:r>
            <a:r>
              <a:rPr lang="en-US" sz="4400" dirty="0" smtClean="0">
                <a:solidFill>
                  <a:srgbClr val="92D050"/>
                </a:solidFill>
              </a:rPr>
              <a:t> </a:t>
            </a:r>
            <a:r>
              <a:rPr lang="en-US" sz="4400" dirty="0" err="1" smtClean="0">
                <a:solidFill>
                  <a:srgbClr val="92D050"/>
                </a:solidFill>
              </a:rPr>
              <a:t>ini</a:t>
            </a:r>
            <a:r>
              <a:rPr lang="en-US" sz="4400" dirty="0" smtClean="0">
                <a:solidFill>
                  <a:srgbClr val="92D050"/>
                </a:solidFill>
              </a:rPr>
              <a:t> </a:t>
            </a:r>
            <a:r>
              <a:rPr lang="en-US" sz="4400" dirty="0" err="1" smtClean="0">
                <a:solidFill>
                  <a:srgbClr val="92D050"/>
                </a:solidFill>
              </a:rPr>
              <a:t>merupakan</a:t>
            </a:r>
            <a:r>
              <a:rPr lang="en-US" sz="4400" dirty="0" smtClean="0">
                <a:solidFill>
                  <a:srgbClr val="92D050"/>
                </a:solidFill>
              </a:rPr>
              <a:t> </a:t>
            </a:r>
            <a:r>
              <a:rPr lang="en-US" sz="4400" dirty="0" err="1" smtClean="0">
                <a:solidFill>
                  <a:srgbClr val="92D050"/>
                </a:solidFill>
              </a:rPr>
              <a:t>bagian</a:t>
            </a:r>
            <a:r>
              <a:rPr lang="en-US" sz="4400" dirty="0" smtClean="0">
                <a:solidFill>
                  <a:srgbClr val="92D050"/>
                </a:solidFill>
              </a:rPr>
              <a:t> </a:t>
            </a:r>
            <a:r>
              <a:rPr lang="en-US" sz="4400" dirty="0" err="1" smtClean="0">
                <a:solidFill>
                  <a:srgbClr val="92D050"/>
                </a:solidFill>
              </a:rPr>
              <a:t>terpenting</a:t>
            </a:r>
            <a:r>
              <a:rPr lang="en-US" sz="4400" dirty="0" smtClean="0">
                <a:solidFill>
                  <a:srgbClr val="92D050"/>
                </a:solidFill>
              </a:rPr>
              <a:t> </a:t>
            </a:r>
            <a:r>
              <a:rPr lang="en-US" sz="4400" dirty="0" err="1" smtClean="0">
                <a:solidFill>
                  <a:srgbClr val="92D050"/>
                </a:solidFill>
              </a:rPr>
              <a:t>dari</a:t>
            </a:r>
            <a:r>
              <a:rPr lang="en-US" sz="4400" dirty="0" smtClean="0">
                <a:solidFill>
                  <a:srgbClr val="92D050"/>
                </a:solidFill>
              </a:rPr>
              <a:t> </a:t>
            </a:r>
            <a:r>
              <a:rPr lang="en-US" sz="4400" dirty="0" err="1" smtClean="0">
                <a:solidFill>
                  <a:srgbClr val="92D050"/>
                </a:solidFill>
              </a:rPr>
              <a:t>pendahuluan</a:t>
            </a:r>
            <a:r>
              <a:rPr lang="en-US" sz="4400" dirty="0" smtClean="0">
                <a:solidFill>
                  <a:srgbClr val="92D050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4400" dirty="0" smtClean="0">
              <a:solidFill>
                <a:srgbClr val="92D050"/>
              </a:solidFill>
            </a:endParaRPr>
          </a:p>
        </p:txBody>
      </p:sp>
      <p:pic>
        <p:nvPicPr>
          <p:cNvPr id="5124" name="Picture 4" descr="traffic_light_-_caution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4648200"/>
            <a:ext cx="1436688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No. 10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3688" indent="-293688" eaLnBrk="1" hangingPunct="1"/>
            <a:r>
              <a:rPr lang="en-US" smtClean="0">
                <a:solidFill>
                  <a:srgbClr val="FFFF00"/>
                </a:solidFill>
              </a:rPr>
              <a:t>Pada dasarnya skripsi lengkap adalah proposal yang dilengkapi dengan kondisi umum wilayah, hasil dan pembahasan serta kesimpulan dan saran</a:t>
            </a:r>
          </a:p>
          <a:p>
            <a:pPr marL="293688" indent="-293688" eaLnBrk="1" hangingPunct="1"/>
            <a:r>
              <a:rPr lang="en-US" smtClean="0">
                <a:solidFill>
                  <a:srgbClr val="FFFF00"/>
                </a:solidFill>
              </a:rPr>
              <a:t>PROPOSAL = 50% penelitian</a:t>
            </a:r>
          </a:p>
        </p:txBody>
      </p:sp>
      <p:sp>
        <p:nvSpPr>
          <p:cNvPr id="4" name="Oval 3"/>
          <p:cNvSpPr/>
          <p:nvPr/>
        </p:nvSpPr>
        <p:spPr>
          <a:xfrm>
            <a:off x="5257800" y="5562600"/>
            <a:ext cx="3352800" cy="838200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itchFamily="34" charset="0"/>
              </a:rPr>
              <a:t>BENAR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No. 11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Bagian penutup dari skripsi adalah daftar pustaka, lampiran dan ucapan terimakasih</a:t>
            </a:r>
          </a:p>
          <a:p>
            <a:pPr eaLnBrk="1" hangingPunct="1"/>
            <a:r>
              <a:rPr lang="en-US" smtClean="0">
                <a:solidFill>
                  <a:srgbClr val="00B0F0"/>
                </a:solidFill>
              </a:rPr>
              <a:t>Bagian penutup terdiri dari daftar pustaka dan lampiran (tabel, gambar, peta, foto yang digunakan untuk mendukung isi skripsi)</a:t>
            </a:r>
          </a:p>
        </p:txBody>
      </p:sp>
      <p:sp>
        <p:nvSpPr>
          <p:cNvPr id="4" name="Oval 3"/>
          <p:cNvSpPr/>
          <p:nvPr/>
        </p:nvSpPr>
        <p:spPr>
          <a:xfrm>
            <a:off x="5257800" y="5562600"/>
            <a:ext cx="3352800" cy="838200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itchFamily="34" charset="0"/>
              </a:rPr>
              <a:t>SALAH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7200" b="1" dirty="0" smtClean="0">
                <a:solidFill>
                  <a:srgbClr val="FF0000"/>
                </a:solidFill>
              </a:rPr>
              <a:t>No. 12</a:t>
            </a:r>
            <a:endParaRPr lang="id-ID" sz="7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>
                <a:solidFill>
                  <a:srgbClr val="FF0000"/>
                </a:solidFill>
              </a:rPr>
              <a:t>Kegiatan pengambilan data pada penelitian survey </a:t>
            </a:r>
            <a:r>
              <a:rPr lang="id-ID" dirty="0" smtClean="0">
                <a:solidFill>
                  <a:srgbClr val="FFFF00"/>
                </a:solidFill>
              </a:rPr>
              <a:t>tidak sama dengan</a:t>
            </a:r>
            <a:r>
              <a:rPr lang="id-ID" dirty="0" smtClean="0">
                <a:solidFill>
                  <a:srgbClr val="FF0000"/>
                </a:solidFill>
              </a:rPr>
              <a:t> sensus.  </a:t>
            </a:r>
            <a:r>
              <a:rPr lang="id-ID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Pada sensus, informasi dikumpulkan dari seluruh populasi, sedangkan pada survey informasi dikumpulkan dari responden (sebagian dari populasi) dengan menggunakan kuesioner</a:t>
            </a:r>
            <a:endParaRPr lang="id-ID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334000" y="5562600"/>
            <a:ext cx="3352800" cy="838200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3600" dirty="0" smtClean="0">
                <a:latin typeface="Arial Black" pitchFamily="34" charset="0"/>
              </a:rPr>
              <a:t>BENAR</a:t>
            </a:r>
            <a:endParaRPr lang="en-US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731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No. 1</a:t>
            </a:r>
            <a:r>
              <a:rPr lang="id-ID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3</a:t>
            </a:r>
            <a:endParaRPr lang="en-US" sz="5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7545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Problem-solving research </a:t>
            </a:r>
            <a:r>
              <a:rPr lang="id-ID" sz="3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merupakan penelitian yang </a:t>
            </a:r>
            <a:r>
              <a:rPr lang="en-US" sz="38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berkenaan</a:t>
            </a:r>
            <a:r>
              <a:rPr lang="en-US" sz="3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38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dengan</a:t>
            </a:r>
            <a:r>
              <a:rPr lang="id-ID" sz="3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id-ID" sz="3800" i="1" dirty="0" smtClean="0">
                <a:solidFill>
                  <a:srgbClr val="FFFF00"/>
                </a:solidFill>
              </a:rPr>
              <a:t>a</a:t>
            </a:r>
            <a:r>
              <a:rPr lang="en-US" sz="3800" i="1" dirty="0" err="1" smtClean="0">
                <a:solidFill>
                  <a:srgbClr val="FFFF00"/>
                </a:solidFill>
              </a:rPr>
              <a:t>nswering</a:t>
            </a:r>
            <a:r>
              <a:rPr lang="en-US" sz="3800" i="1" dirty="0" smtClean="0">
                <a:solidFill>
                  <a:srgbClr val="FFFF00"/>
                </a:solidFill>
              </a:rPr>
              <a:t> disciplinary questions </a:t>
            </a:r>
            <a:r>
              <a:rPr lang="en-US" sz="3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, </a:t>
            </a:r>
            <a:r>
              <a:rPr lang="en-US" sz="38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sementara</a:t>
            </a:r>
            <a:r>
              <a:rPr lang="en-US" sz="3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disciplinary research </a:t>
            </a:r>
            <a:r>
              <a:rPr lang="en-US" sz="38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berkenaan</a:t>
            </a:r>
            <a:r>
              <a:rPr lang="en-US" sz="3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38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dengan</a:t>
            </a:r>
            <a:r>
              <a:rPr lang="en-US" sz="3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3800" i="1" dirty="0" smtClean="0">
                <a:solidFill>
                  <a:srgbClr val="FFFF00"/>
                </a:solidFill>
              </a:rPr>
              <a:t>solving the practical problems of real world decision makers</a:t>
            </a:r>
          </a:p>
        </p:txBody>
      </p:sp>
      <p:sp>
        <p:nvSpPr>
          <p:cNvPr id="7" name="Oval 6"/>
          <p:cNvSpPr/>
          <p:nvPr/>
        </p:nvSpPr>
        <p:spPr>
          <a:xfrm>
            <a:off x="5334000" y="5562600"/>
            <a:ext cx="3352800" cy="838200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3600" dirty="0" smtClean="0">
                <a:latin typeface="Arial Black" pitchFamily="34" charset="0"/>
              </a:rPr>
              <a:t>SALAH</a:t>
            </a:r>
            <a:endParaRPr lang="en-US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731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No. 1</a:t>
            </a:r>
            <a:r>
              <a:rPr lang="id-ID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4</a:t>
            </a:r>
            <a:endParaRPr lang="en-US" sz="5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458200" cy="47545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Untuk</a:t>
            </a: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memanfaatkan</a:t>
            </a: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data </a:t>
            </a:r>
            <a:r>
              <a:rPr lang="en-US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sekunder</a:t>
            </a: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id-ID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dalam penelitian perlu diperhatkan</a:t>
            </a: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id-ID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dua</a:t>
            </a: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hal</a:t>
            </a:r>
            <a:r>
              <a:rPr lang="id-ID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utama</a:t>
            </a: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dirty="0" smtClean="0">
                <a:solidFill>
                  <a:srgbClr val="FF0000"/>
                </a:solidFill>
              </a:rPr>
              <a:t>1. </a:t>
            </a:r>
            <a:r>
              <a:rPr lang="en-US" dirty="0" smtClean="0">
                <a:solidFill>
                  <a:srgbClr val="FFFF00"/>
                </a:solidFill>
              </a:rPr>
              <a:t>locating the data</a:t>
            </a:r>
            <a:r>
              <a:rPr lang="id-ID" dirty="0" smtClean="0">
                <a:solidFill>
                  <a:srgbClr val="FFFF00"/>
                </a:solidFill>
              </a:rPr>
              <a:t> </a:t>
            </a:r>
            <a:r>
              <a:rPr lang="id-ID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olidFill>
                  <a:srgbClr val="FF0000"/>
                </a:solidFill>
              </a:rPr>
              <a:t> data </a:t>
            </a:r>
            <a:r>
              <a:rPr lang="en-US" dirty="0" err="1" smtClean="0">
                <a:solidFill>
                  <a:srgbClr val="FF0000"/>
                </a:solidFill>
              </a:rPr>
              <a:t>terbitan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lembaga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pemerintah</a:t>
            </a:r>
            <a:r>
              <a:rPr lang="en-US" dirty="0" smtClean="0">
                <a:solidFill>
                  <a:srgbClr val="FF0000"/>
                </a:solidFill>
              </a:rPr>
              <a:t>, online data, data </a:t>
            </a:r>
            <a:r>
              <a:rPr lang="en-US" dirty="0" err="1" smtClean="0">
                <a:solidFill>
                  <a:srgbClr val="FF0000"/>
                </a:solidFill>
              </a:rPr>
              <a:t>sensus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dsb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dirty="0" smtClean="0">
                <a:solidFill>
                  <a:srgbClr val="FF0000"/>
                </a:solidFill>
              </a:rPr>
              <a:t>2. </a:t>
            </a:r>
            <a:r>
              <a:rPr lang="en-US" dirty="0" smtClean="0">
                <a:solidFill>
                  <a:srgbClr val="FFFF00"/>
                </a:solidFill>
              </a:rPr>
              <a:t>evaluate the data</a:t>
            </a:r>
            <a:r>
              <a:rPr lang="id-ID" dirty="0" smtClean="0">
                <a:solidFill>
                  <a:srgbClr val="FFFF00"/>
                </a:solidFill>
              </a:rPr>
              <a:t> </a:t>
            </a:r>
            <a:r>
              <a:rPr lang="id-ID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analisis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kritis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dirty="0" err="1" smtClean="0">
                <a:solidFill>
                  <a:srgbClr val="FF0000"/>
                </a:solidFill>
              </a:rPr>
              <a:t>validitas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reliabilitas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err="1" smtClean="0">
                <a:solidFill>
                  <a:srgbClr val="FF0000"/>
                </a:solidFill>
              </a:rPr>
              <a:t>terhadap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laporan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penelitian</a:t>
            </a:r>
            <a:r>
              <a:rPr lang="en-US" dirty="0" smtClean="0">
                <a:solidFill>
                  <a:srgbClr val="FF0000"/>
                </a:solidFill>
              </a:rPr>
              <a:t> yang </a:t>
            </a:r>
            <a:r>
              <a:rPr lang="en-US" dirty="0" err="1" smtClean="0">
                <a:solidFill>
                  <a:srgbClr val="FF0000"/>
                </a:solidFill>
              </a:rPr>
              <a:t>menghasilkan</a:t>
            </a:r>
            <a:r>
              <a:rPr lang="en-US" dirty="0" smtClean="0">
                <a:solidFill>
                  <a:srgbClr val="FF0000"/>
                </a:solidFill>
              </a:rPr>
              <a:t> data</a:t>
            </a:r>
            <a:endParaRPr lang="en-US" i="1" dirty="0" smtClean="0">
              <a:solidFill>
                <a:srgbClr val="FF0000"/>
              </a:solidFill>
            </a:endParaRPr>
          </a:p>
        </p:txBody>
      </p:sp>
      <p:pic>
        <p:nvPicPr>
          <p:cNvPr id="6" name="Picture 12" descr="animated orbiting electrons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0"/>
            <a:ext cx="1413767" cy="1600200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5334000" y="5562600"/>
            <a:ext cx="3352800" cy="838200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3600" dirty="0" smtClean="0">
                <a:latin typeface="Arial Black" pitchFamily="34" charset="0"/>
              </a:rPr>
              <a:t>SALAH</a:t>
            </a:r>
            <a:endParaRPr lang="en-US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731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No. 1</a:t>
            </a:r>
            <a:r>
              <a:rPr lang="id-ID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5</a:t>
            </a:r>
            <a:endParaRPr lang="en-US" sz="5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7545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4000" i="1" dirty="0" smtClean="0">
                <a:solidFill>
                  <a:srgbClr val="FFFF00"/>
                </a:solidFill>
              </a:rPr>
              <a:t>Reason and Observation </a:t>
            </a:r>
            <a:r>
              <a:rPr lang="id-ID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merupakan bagian dalam </a:t>
            </a:r>
            <a:r>
              <a:rPr lang="id-ID" sz="4000" i="1" dirty="0" smtClean="0">
                <a:solidFill>
                  <a:srgbClr val="FF0000"/>
                </a:solidFill>
              </a:rPr>
              <a:t>so</a:t>
            </a:r>
            <a:r>
              <a:rPr lang="en-US" sz="4000" i="1" dirty="0" err="1" smtClean="0">
                <a:solidFill>
                  <a:srgbClr val="FF0000"/>
                </a:solidFill>
              </a:rPr>
              <a:t>urce</a:t>
            </a:r>
            <a:r>
              <a:rPr lang="en-US" sz="4000" i="1" dirty="0" smtClean="0">
                <a:solidFill>
                  <a:srgbClr val="FF0000"/>
                </a:solidFill>
              </a:rPr>
              <a:t> of economic knowledge</a:t>
            </a:r>
            <a:endParaRPr lang="en-US" sz="4000" i="1" dirty="0" smtClean="0">
              <a:solidFill>
                <a:srgbClr val="FFFF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334000" y="5562600"/>
            <a:ext cx="3352800" cy="838200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3600" dirty="0" smtClean="0">
                <a:latin typeface="Arial Black" pitchFamily="34" charset="0"/>
              </a:rPr>
              <a:t>BENAR</a:t>
            </a:r>
            <a:endParaRPr lang="en-US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731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No. 1</a:t>
            </a:r>
            <a:r>
              <a:rPr lang="id-ID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6</a:t>
            </a:r>
            <a:endParaRPr lang="en-US" sz="5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7545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>
                <a:solidFill>
                  <a:srgbClr val="FF0000"/>
                </a:solidFill>
              </a:rPr>
              <a:t>P</a:t>
            </a:r>
            <a:r>
              <a:rPr lang="id-ID" sz="4000" dirty="0" smtClean="0">
                <a:solidFill>
                  <a:srgbClr val="FF0000"/>
                </a:solidFill>
              </a:rPr>
              <a:t>enelitian </a:t>
            </a:r>
            <a:r>
              <a:rPr lang="id-ID" sz="4000" i="1" dirty="0" smtClean="0">
                <a:solidFill>
                  <a:srgbClr val="FF0000"/>
                </a:solidFill>
              </a:rPr>
              <a:t>grounded </a:t>
            </a:r>
            <a:r>
              <a:rPr lang="id-ID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bertujuan untuk menguji hipotesis tertentu &amp; untuk mengetahui apakah variabel intervensi atau variabel eksperimen efektif atau tidak</a:t>
            </a:r>
            <a:endParaRPr lang="en-US" sz="4000" dirty="0" smtClean="0">
              <a:solidFill>
                <a:srgbClr val="FFFF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334000" y="5562600"/>
            <a:ext cx="3352800" cy="838200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3600" dirty="0" smtClean="0">
                <a:latin typeface="Arial Black" pitchFamily="34" charset="0"/>
              </a:rPr>
              <a:t>SALAH</a:t>
            </a:r>
            <a:endParaRPr lang="en-US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731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No. 1</a:t>
            </a:r>
            <a:r>
              <a:rPr lang="id-ID" sz="5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7</a:t>
            </a:r>
            <a:endParaRPr lang="en-US" sz="5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7545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4000" i="1" dirty="0" smtClean="0">
                <a:solidFill>
                  <a:srgbClr val="FF0000"/>
                </a:solidFill>
              </a:rPr>
              <a:t>Subject matter research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merupakan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penelitian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multidisiplin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terhadap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suatu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subyek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penelitian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tertentu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terkait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dengan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pengambil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keputusan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tentang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berbagai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permasalahan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nyata</a:t>
            </a:r>
            <a:r>
              <a:rPr lang="en-US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.</a:t>
            </a:r>
          </a:p>
        </p:txBody>
      </p:sp>
      <p:sp>
        <p:nvSpPr>
          <p:cNvPr id="7" name="Oval 6"/>
          <p:cNvSpPr/>
          <p:nvPr/>
        </p:nvSpPr>
        <p:spPr>
          <a:xfrm>
            <a:off x="5334000" y="5562600"/>
            <a:ext cx="3352800" cy="838200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3600" dirty="0" smtClean="0">
                <a:latin typeface="Arial Black" pitchFamily="34" charset="0"/>
              </a:rPr>
              <a:t>BENAR</a:t>
            </a:r>
            <a:endParaRPr lang="en-US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AKTIVITAS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672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z="6600" b="1" dirty="0" err="1" smtClean="0">
                <a:solidFill>
                  <a:srgbClr val="FFFF00"/>
                </a:solidFill>
                <a:latin typeface="Boopee" pitchFamily="2" charset="0"/>
              </a:rPr>
              <a:t>Silahkan</a:t>
            </a:r>
            <a:r>
              <a:rPr lang="en-US" sz="6600" b="1" dirty="0" smtClean="0">
                <a:solidFill>
                  <a:srgbClr val="FFFF00"/>
                </a:solidFill>
                <a:latin typeface="Boopee" pitchFamily="2" charset="0"/>
              </a:rPr>
              <a:t> </a:t>
            </a:r>
            <a:r>
              <a:rPr lang="en-US" sz="6600" b="1" dirty="0" err="1" smtClean="0">
                <a:solidFill>
                  <a:srgbClr val="FFFF00"/>
                </a:solidFill>
                <a:latin typeface="Boopee" pitchFamily="2" charset="0"/>
              </a:rPr>
              <a:t>jumlahkan</a:t>
            </a:r>
            <a:r>
              <a:rPr lang="en-US" sz="6600" b="1" dirty="0" smtClean="0">
                <a:solidFill>
                  <a:srgbClr val="FFFF00"/>
                </a:solidFill>
                <a:latin typeface="Boopee" pitchFamily="2" charset="0"/>
              </a:rPr>
              <a:t> total </a:t>
            </a:r>
            <a:r>
              <a:rPr lang="en-US" sz="6600" b="1" dirty="0" err="1" smtClean="0">
                <a:solidFill>
                  <a:srgbClr val="FFFF00"/>
                </a:solidFill>
                <a:latin typeface="Boopee" pitchFamily="2" charset="0"/>
              </a:rPr>
              <a:t>nilai</a:t>
            </a:r>
            <a:endParaRPr lang="en-US" sz="6600" b="1" dirty="0" smtClean="0">
              <a:solidFill>
                <a:srgbClr val="FFFF00"/>
              </a:solidFill>
              <a:latin typeface="Boopee" pitchFamily="2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n-US" sz="6600" b="1" dirty="0" smtClean="0">
              <a:solidFill>
                <a:srgbClr val="FFFF00"/>
              </a:solidFill>
              <a:latin typeface="Boopee" pitchFamily="2" charset="0"/>
            </a:endParaRPr>
          </a:p>
        </p:txBody>
      </p:sp>
      <p:pic>
        <p:nvPicPr>
          <p:cNvPr id="11268" name="Content Placeholder 4" descr="congrats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914775" y="2286000"/>
            <a:ext cx="4772025" cy="27336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Tugas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id-ID" smtClean="0">
                <a:solidFill>
                  <a:srgbClr val="FFFF00"/>
                </a:solidFill>
              </a:rPr>
              <a:t>2</a:t>
            </a:r>
            <a:r>
              <a:rPr lang="en-US" smtClean="0">
                <a:solidFill>
                  <a:srgbClr val="FFFF00"/>
                </a:solidFill>
              </a:rPr>
              <a:t>. </a:t>
            </a:r>
            <a:r>
              <a:rPr lang="en-US" dirty="0" smtClean="0">
                <a:solidFill>
                  <a:srgbClr val="FFFF00"/>
                </a:solidFill>
              </a:rPr>
              <a:t>USULAN PENELITIAN</a:t>
            </a:r>
            <a:endParaRPr lang="en-US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r>
              <a:rPr lang="en-US" sz="4000" smtClean="0">
                <a:solidFill>
                  <a:srgbClr val="FFFF00"/>
                </a:solidFill>
              </a:rPr>
              <a:t>TENTUKAN TEMA </a:t>
            </a:r>
          </a:p>
          <a:p>
            <a:r>
              <a:rPr lang="en-US" sz="4000" smtClean="0">
                <a:solidFill>
                  <a:srgbClr val="FFFF00"/>
                </a:solidFill>
              </a:rPr>
              <a:t>IDENTIFIKASI PERMASALAHAN DAN LOKASI </a:t>
            </a:r>
            <a:r>
              <a:rPr lang="en-US" sz="4000" smtClean="0">
                <a:solidFill>
                  <a:srgbClr val="FFFF00"/>
                </a:solidFill>
                <a:sym typeface="Wingdings" pitchFamily="2" charset="2"/>
              </a:rPr>
              <a:t> </a:t>
            </a:r>
            <a:r>
              <a:rPr lang="en-US" sz="4000" b="1" smtClean="0">
                <a:solidFill>
                  <a:srgbClr val="FF0000"/>
                </a:solidFill>
                <a:sym typeface="Wingdings" pitchFamily="2" charset="2"/>
              </a:rPr>
              <a:t>SUBJECT TO CHANGE</a:t>
            </a:r>
            <a:endParaRPr lang="en-US" sz="4000" b="1" smtClean="0">
              <a:solidFill>
                <a:srgbClr val="FF0000"/>
              </a:solidFill>
            </a:endParaRPr>
          </a:p>
          <a:p>
            <a:r>
              <a:rPr lang="en-US" sz="4000" smtClean="0">
                <a:solidFill>
                  <a:srgbClr val="FFFF00"/>
                </a:solidFill>
              </a:rPr>
              <a:t>PEMBUATAN PROPOSAL / TAHAPAN </a:t>
            </a:r>
            <a:r>
              <a:rPr lang="en-US" sz="4000" smtClean="0">
                <a:solidFill>
                  <a:srgbClr val="FFFF00"/>
                </a:solidFill>
                <a:sym typeface="Wingdings" pitchFamily="2" charset="2"/>
              </a:rPr>
              <a:t> UAS</a:t>
            </a:r>
            <a:endParaRPr lang="en-US" sz="4000" smtClean="0">
              <a:solidFill>
                <a:srgbClr val="FFFF00"/>
              </a:solidFill>
            </a:endParaRPr>
          </a:p>
          <a:p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b="1" smtClean="0">
                <a:solidFill>
                  <a:srgbClr val="FFFF00"/>
                </a:solidFill>
              </a:rPr>
              <a:t>No.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err="1" smtClean="0">
                <a:solidFill>
                  <a:srgbClr val="FFFF00"/>
                </a:solidFill>
              </a:rPr>
              <a:t>Tujuan</a:t>
            </a:r>
            <a:r>
              <a:rPr lang="en-US" sz="4800" dirty="0" smtClean="0">
                <a:solidFill>
                  <a:srgbClr val="FFFF00"/>
                </a:solidFill>
              </a:rPr>
              <a:t> </a:t>
            </a:r>
            <a:r>
              <a:rPr lang="en-US" sz="4800" dirty="0" err="1" smtClean="0">
                <a:solidFill>
                  <a:srgbClr val="FFFF00"/>
                </a:solidFill>
              </a:rPr>
              <a:t>penelitian</a:t>
            </a:r>
            <a:r>
              <a:rPr lang="en-US" sz="4800" dirty="0" smtClean="0">
                <a:solidFill>
                  <a:srgbClr val="FFFF00"/>
                </a:solidFill>
              </a:rPr>
              <a:t> </a:t>
            </a:r>
            <a:r>
              <a:rPr lang="en-US" sz="4800" dirty="0" err="1" smtClean="0">
                <a:solidFill>
                  <a:srgbClr val="FFFF00"/>
                </a:solidFill>
              </a:rPr>
              <a:t>hanya</a:t>
            </a:r>
            <a:r>
              <a:rPr lang="en-US" sz="4800" dirty="0" smtClean="0">
                <a:solidFill>
                  <a:srgbClr val="FFFF00"/>
                </a:solidFill>
              </a:rPr>
              <a:t> </a:t>
            </a:r>
            <a:r>
              <a:rPr lang="en-US" sz="4800" dirty="0" err="1" smtClean="0">
                <a:solidFill>
                  <a:srgbClr val="FFFF00"/>
                </a:solidFill>
              </a:rPr>
              <a:t>terdiri</a:t>
            </a:r>
            <a:r>
              <a:rPr lang="en-US" sz="4800" dirty="0" smtClean="0">
                <a:solidFill>
                  <a:srgbClr val="FFFF00"/>
                </a:solidFill>
              </a:rPr>
              <a:t> </a:t>
            </a:r>
            <a:r>
              <a:rPr lang="en-US" sz="4800" dirty="0" err="1" smtClean="0">
                <a:solidFill>
                  <a:srgbClr val="FFFF00"/>
                </a:solidFill>
              </a:rPr>
              <a:t>dari</a:t>
            </a:r>
            <a:r>
              <a:rPr lang="en-US" sz="4800" dirty="0" smtClean="0">
                <a:solidFill>
                  <a:srgbClr val="FFFF00"/>
                </a:solidFill>
              </a:rPr>
              <a:t> </a:t>
            </a:r>
            <a:r>
              <a:rPr lang="en-US" sz="4800" dirty="0" err="1" smtClean="0">
                <a:solidFill>
                  <a:srgbClr val="FFFF00"/>
                </a:solidFill>
              </a:rPr>
              <a:t>tujuan</a:t>
            </a:r>
            <a:r>
              <a:rPr lang="en-US" sz="4800" dirty="0" smtClean="0">
                <a:solidFill>
                  <a:srgbClr val="FFFF00"/>
                </a:solidFill>
              </a:rPr>
              <a:t> </a:t>
            </a:r>
            <a:r>
              <a:rPr lang="en-US" sz="4800" dirty="0" err="1" smtClean="0">
                <a:solidFill>
                  <a:srgbClr val="FFFF00"/>
                </a:solidFill>
              </a:rPr>
              <a:t>khusus</a:t>
            </a:r>
            <a:r>
              <a:rPr lang="en-US" sz="4800" dirty="0" smtClean="0">
                <a:solidFill>
                  <a:srgbClr val="FFFF00"/>
                </a:solidFill>
              </a:rPr>
              <a:t> </a:t>
            </a:r>
            <a:r>
              <a:rPr lang="en-US" sz="4800" dirty="0" err="1" smtClean="0">
                <a:solidFill>
                  <a:srgbClr val="FFFF00"/>
                </a:solidFill>
              </a:rPr>
              <a:t>dan</a:t>
            </a:r>
            <a:r>
              <a:rPr lang="en-US" sz="4800" dirty="0" smtClean="0">
                <a:solidFill>
                  <a:srgbClr val="FFFF00"/>
                </a:solidFill>
              </a:rPr>
              <a:t> </a:t>
            </a:r>
            <a:r>
              <a:rPr lang="en-US" sz="4800" dirty="0" err="1" smtClean="0">
                <a:solidFill>
                  <a:srgbClr val="FFFF00"/>
                </a:solidFill>
              </a:rPr>
              <a:t>harus</a:t>
            </a:r>
            <a:r>
              <a:rPr lang="en-US" sz="4800" dirty="0" smtClean="0">
                <a:solidFill>
                  <a:srgbClr val="FFFF00"/>
                </a:solidFill>
              </a:rPr>
              <a:t> </a:t>
            </a:r>
            <a:r>
              <a:rPr lang="en-US" sz="4800" dirty="0" err="1" smtClean="0">
                <a:solidFill>
                  <a:srgbClr val="FFFF00"/>
                </a:solidFill>
              </a:rPr>
              <a:t>dituliskan</a:t>
            </a:r>
            <a:r>
              <a:rPr lang="en-US" sz="4800" dirty="0" smtClean="0">
                <a:solidFill>
                  <a:srgbClr val="FFFF00"/>
                </a:solidFill>
              </a:rPr>
              <a:t> </a:t>
            </a:r>
            <a:r>
              <a:rPr lang="en-US" sz="4800" dirty="0" err="1" smtClean="0">
                <a:solidFill>
                  <a:srgbClr val="FFFF00"/>
                </a:solidFill>
              </a:rPr>
              <a:t>sebanyak</a:t>
            </a:r>
            <a:r>
              <a:rPr lang="en-US" sz="4800" dirty="0" smtClean="0">
                <a:solidFill>
                  <a:srgbClr val="FFFF00"/>
                </a:solidFill>
              </a:rPr>
              <a:t> </a:t>
            </a:r>
            <a:r>
              <a:rPr lang="en-US" sz="4800" dirty="0" err="1" smtClean="0">
                <a:solidFill>
                  <a:srgbClr val="FFFF00"/>
                </a:solidFill>
              </a:rPr>
              <a:t>mungkin</a:t>
            </a:r>
            <a:endParaRPr lang="en-US" sz="4800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sv-SE" sz="4000" dirty="0" smtClean="0">
              <a:solidFill>
                <a:srgbClr val="FFFF00"/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en-US" sz="4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4000" dirty="0" smtClean="0"/>
          </a:p>
        </p:txBody>
      </p:sp>
      <p:pic>
        <p:nvPicPr>
          <p:cNvPr id="6148" name="Picture 2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3946525"/>
            <a:ext cx="20129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No.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Tinjauan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pustaka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berisikan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pengertian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daftar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istilah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dan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skripsi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terdahulu</a:t>
            </a:r>
            <a:endParaRPr lang="en-US" sz="48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48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48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172" name="Picture 2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3962400"/>
            <a:ext cx="1868488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No.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2388" indent="-52388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Tinjauan</a:t>
            </a:r>
            <a:r>
              <a:rPr lang="en-US" sz="4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pustaka</a:t>
            </a:r>
            <a:r>
              <a:rPr lang="en-US" sz="4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 </a:t>
            </a:r>
            <a:r>
              <a:rPr lang="en-US" sz="4800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tidak</a:t>
            </a:r>
            <a:r>
              <a:rPr lang="en-US" sz="4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sama</a:t>
            </a:r>
            <a:r>
              <a:rPr lang="en-US" sz="4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dengan</a:t>
            </a:r>
            <a:r>
              <a:rPr lang="en-US" sz="4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glossary</a:t>
            </a:r>
          </a:p>
        </p:txBody>
      </p:sp>
      <p:pic>
        <p:nvPicPr>
          <p:cNvPr id="8196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3352800"/>
            <a:ext cx="1539875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b="1" smtClean="0">
                <a:solidFill>
                  <a:srgbClr val="92D050"/>
                </a:solidFill>
              </a:rPr>
              <a:t>No.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err="1" smtClean="0">
                <a:solidFill>
                  <a:srgbClr val="92D050"/>
                </a:solidFill>
              </a:rPr>
              <a:t>Kerangka</a:t>
            </a:r>
            <a:r>
              <a:rPr lang="en-US" sz="4000" dirty="0" smtClean="0">
                <a:solidFill>
                  <a:srgbClr val="92D050"/>
                </a:solidFill>
              </a:rPr>
              <a:t> </a:t>
            </a:r>
            <a:r>
              <a:rPr lang="en-US" sz="4000" dirty="0" err="1" smtClean="0">
                <a:solidFill>
                  <a:srgbClr val="92D050"/>
                </a:solidFill>
              </a:rPr>
              <a:t>pemikiran</a:t>
            </a:r>
            <a:r>
              <a:rPr lang="en-US" sz="4000" dirty="0" smtClean="0">
                <a:solidFill>
                  <a:srgbClr val="92D050"/>
                </a:solidFill>
              </a:rPr>
              <a:t>  yang </a:t>
            </a:r>
            <a:r>
              <a:rPr lang="en-US" sz="4000" dirty="0" err="1" smtClean="0">
                <a:solidFill>
                  <a:srgbClr val="92D050"/>
                </a:solidFill>
              </a:rPr>
              <a:t>lengkap</a:t>
            </a:r>
            <a:r>
              <a:rPr lang="en-US" sz="4000" dirty="0" smtClean="0">
                <a:solidFill>
                  <a:srgbClr val="92D050"/>
                </a:solidFill>
              </a:rPr>
              <a:t> </a:t>
            </a:r>
            <a:r>
              <a:rPr lang="en-US" sz="4000" dirty="0" err="1" smtClean="0">
                <a:solidFill>
                  <a:srgbClr val="92D050"/>
                </a:solidFill>
              </a:rPr>
              <a:t>hanya</a:t>
            </a:r>
            <a:r>
              <a:rPr lang="en-US" sz="4000" dirty="0" smtClean="0">
                <a:solidFill>
                  <a:srgbClr val="92D050"/>
                </a:solidFill>
              </a:rPr>
              <a:t> </a:t>
            </a:r>
            <a:r>
              <a:rPr lang="en-US" sz="4000" dirty="0" err="1" smtClean="0">
                <a:solidFill>
                  <a:srgbClr val="92D050"/>
                </a:solidFill>
              </a:rPr>
              <a:t>disusun</a:t>
            </a:r>
            <a:r>
              <a:rPr lang="en-US" sz="4000" dirty="0" smtClean="0">
                <a:solidFill>
                  <a:srgbClr val="92D050"/>
                </a:solidFill>
              </a:rPr>
              <a:t> </a:t>
            </a:r>
            <a:r>
              <a:rPr lang="en-US" sz="4000" dirty="0" err="1" smtClean="0">
                <a:solidFill>
                  <a:srgbClr val="92D050"/>
                </a:solidFill>
              </a:rPr>
              <a:t>berdasarkan</a:t>
            </a:r>
            <a:r>
              <a:rPr lang="en-US" sz="4000" dirty="0" smtClean="0">
                <a:solidFill>
                  <a:srgbClr val="92D050"/>
                </a:solidFill>
              </a:rPr>
              <a:t> </a:t>
            </a:r>
            <a:r>
              <a:rPr lang="en-US" sz="4000" dirty="0" err="1" smtClean="0">
                <a:solidFill>
                  <a:srgbClr val="92D050"/>
                </a:solidFill>
              </a:rPr>
              <a:t>keterkaitan</a:t>
            </a:r>
            <a:r>
              <a:rPr lang="en-US" sz="4000" dirty="0" smtClean="0">
                <a:solidFill>
                  <a:srgbClr val="92D050"/>
                </a:solidFill>
              </a:rPr>
              <a:t> </a:t>
            </a:r>
            <a:r>
              <a:rPr lang="en-US" sz="4000" dirty="0" err="1" smtClean="0">
                <a:solidFill>
                  <a:srgbClr val="92D050"/>
                </a:solidFill>
              </a:rPr>
              <a:t>antar</a:t>
            </a:r>
            <a:r>
              <a:rPr lang="en-US" sz="4000" dirty="0" smtClean="0">
                <a:solidFill>
                  <a:srgbClr val="92D050"/>
                </a:solidFill>
              </a:rPr>
              <a:t>  </a:t>
            </a:r>
            <a:r>
              <a:rPr lang="en-US" sz="4000" dirty="0" err="1" smtClean="0">
                <a:solidFill>
                  <a:srgbClr val="92D050"/>
                </a:solidFill>
              </a:rPr>
              <a:t>teori</a:t>
            </a:r>
            <a:r>
              <a:rPr lang="en-US" sz="4000" dirty="0" smtClean="0">
                <a:solidFill>
                  <a:srgbClr val="92D050"/>
                </a:solidFill>
              </a:rPr>
              <a:t> (</a:t>
            </a:r>
            <a:r>
              <a:rPr lang="en-US" sz="4000" dirty="0" err="1" smtClean="0">
                <a:solidFill>
                  <a:srgbClr val="92D050"/>
                </a:solidFill>
              </a:rPr>
              <a:t>variabel</a:t>
            </a:r>
            <a:r>
              <a:rPr lang="en-US" sz="4000" dirty="0" smtClean="0">
                <a:solidFill>
                  <a:srgbClr val="92D050"/>
                </a:solidFill>
              </a:rPr>
              <a:t>) </a:t>
            </a:r>
            <a:r>
              <a:rPr lang="en-US" sz="4000" dirty="0" err="1" smtClean="0">
                <a:solidFill>
                  <a:srgbClr val="92D050"/>
                </a:solidFill>
              </a:rPr>
              <a:t>dalam</a:t>
            </a:r>
            <a:r>
              <a:rPr lang="en-US" sz="4000" dirty="0" smtClean="0">
                <a:solidFill>
                  <a:srgbClr val="92D050"/>
                </a:solidFill>
              </a:rPr>
              <a:t> </a:t>
            </a:r>
            <a:r>
              <a:rPr lang="en-US" sz="4000" dirty="0" err="1" smtClean="0">
                <a:solidFill>
                  <a:srgbClr val="92D050"/>
                </a:solidFill>
              </a:rPr>
              <a:t>rangka</a:t>
            </a:r>
            <a:r>
              <a:rPr lang="en-US" sz="4000" dirty="0" smtClean="0">
                <a:solidFill>
                  <a:srgbClr val="92D050"/>
                </a:solidFill>
              </a:rPr>
              <a:t> </a:t>
            </a:r>
            <a:r>
              <a:rPr lang="en-US" sz="4000" dirty="0" err="1" smtClean="0">
                <a:solidFill>
                  <a:srgbClr val="92D050"/>
                </a:solidFill>
              </a:rPr>
              <a:t>menjawab</a:t>
            </a:r>
            <a:r>
              <a:rPr lang="en-US" sz="4000" dirty="0" smtClean="0">
                <a:solidFill>
                  <a:srgbClr val="92D050"/>
                </a:solidFill>
              </a:rPr>
              <a:t> </a:t>
            </a:r>
            <a:r>
              <a:rPr lang="en-US" sz="4000" dirty="0" err="1" smtClean="0">
                <a:solidFill>
                  <a:srgbClr val="92D050"/>
                </a:solidFill>
              </a:rPr>
              <a:t>tujuan-tujuan</a:t>
            </a:r>
            <a:r>
              <a:rPr lang="en-US" sz="4000" dirty="0" smtClean="0">
                <a:solidFill>
                  <a:srgbClr val="92D050"/>
                </a:solidFill>
              </a:rPr>
              <a:t> </a:t>
            </a:r>
            <a:r>
              <a:rPr lang="en-US" sz="4000" dirty="0" err="1" smtClean="0">
                <a:solidFill>
                  <a:srgbClr val="92D050"/>
                </a:solidFill>
              </a:rPr>
              <a:t>penelitian</a:t>
            </a:r>
            <a:endParaRPr lang="en-US" sz="4000" dirty="0" smtClean="0">
              <a:solidFill>
                <a:srgbClr val="92D050"/>
              </a:solidFill>
            </a:endParaRPr>
          </a:p>
          <a:p>
            <a:pPr marL="790575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dirty="0" smtClean="0">
              <a:solidFill>
                <a:srgbClr val="92D05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600" dirty="0" smtClean="0">
              <a:solidFill>
                <a:srgbClr val="92D050"/>
              </a:solidFill>
            </a:endParaRPr>
          </a:p>
        </p:txBody>
      </p:sp>
      <p:pic>
        <p:nvPicPr>
          <p:cNvPr id="9220" name="Picture 2" descr="C:\Program Files\Microsoft Office\MEDIA\CAGCAT10\j02849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876800"/>
            <a:ext cx="2362200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b="1" smtClean="0">
                <a:solidFill>
                  <a:srgbClr val="FFFF00"/>
                </a:solidFill>
              </a:rPr>
              <a:t>No.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err="1" smtClean="0">
                <a:solidFill>
                  <a:srgbClr val="FFFF00"/>
                </a:solidFill>
              </a:rPr>
              <a:t>Penjelasan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</a:rPr>
              <a:t>mengenai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</a:rPr>
              <a:t>jenis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</a:rPr>
              <a:t>dan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</a:rPr>
              <a:t>sumber</a:t>
            </a:r>
            <a:r>
              <a:rPr lang="en-US" sz="4000" dirty="0" smtClean="0">
                <a:solidFill>
                  <a:srgbClr val="FFFF00"/>
                </a:solidFill>
              </a:rPr>
              <a:t> data yang </a:t>
            </a:r>
            <a:r>
              <a:rPr lang="en-US" sz="4000" dirty="0" err="1" smtClean="0">
                <a:solidFill>
                  <a:srgbClr val="FFFF00"/>
                </a:solidFill>
              </a:rPr>
              <a:t>digunakan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</a:rPr>
              <a:t>dalam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</a:rPr>
              <a:t>penelitian</a:t>
            </a:r>
            <a:r>
              <a:rPr lang="en-US" sz="4000" dirty="0" smtClean="0">
                <a:solidFill>
                  <a:srgbClr val="FFFF00"/>
                </a:solidFill>
              </a:rPr>
              <a:t>, </a:t>
            </a:r>
            <a:r>
              <a:rPr lang="en-US" sz="4000" dirty="0" err="1" smtClean="0">
                <a:solidFill>
                  <a:srgbClr val="FFFF00"/>
                </a:solidFill>
              </a:rPr>
              <a:t>dijelaskan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</a:rPr>
              <a:t>dalam</a:t>
            </a:r>
            <a:r>
              <a:rPr lang="en-US" sz="4000" dirty="0" smtClean="0">
                <a:solidFill>
                  <a:srgbClr val="FFFF00"/>
                </a:solidFill>
              </a:rPr>
              <a:t> sub </a:t>
            </a:r>
            <a:r>
              <a:rPr lang="en-US" sz="4000" dirty="0" err="1" smtClean="0">
                <a:solidFill>
                  <a:srgbClr val="FFFF00"/>
                </a:solidFill>
              </a:rPr>
              <a:t>bab</a:t>
            </a:r>
            <a:r>
              <a:rPr lang="en-US" sz="4000" dirty="0" smtClean="0">
                <a:solidFill>
                  <a:srgbClr val="FFFF00"/>
                </a:solidFill>
              </a:rPr>
              <a:t> 4.4 </a:t>
            </a:r>
            <a:r>
              <a:rPr lang="en-US" sz="4000" dirty="0" err="1" smtClean="0">
                <a:solidFill>
                  <a:srgbClr val="FFFF00"/>
                </a:solidFill>
              </a:rPr>
              <a:t>yaitu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</a:rPr>
              <a:t>metode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</a:rPr>
              <a:t>pengumpulan</a:t>
            </a:r>
            <a:r>
              <a:rPr lang="en-US" sz="4000" dirty="0" smtClean="0">
                <a:solidFill>
                  <a:srgbClr val="FFFF00"/>
                </a:solidFill>
              </a:rPr>
              <a:t> data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pic>
        <p:nvPicPr>
          <p:cNvPr id="10244" name="Picture 2" descr="C:\Program Files\Microsoft Office\MEDIA\CAGCAT10\j03028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4191000"/>
            <a:ext cx="1228725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No. 9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Flow chart 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atau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bagan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alir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penelitian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diletakkan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sebagai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penutup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pada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bab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4 </a:t>
            </a:r>
            <a:r>
              <a:rPr lang="en-US" sz="4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dari</a:t>
            </a:r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proposal</a:t>
            </a:r>
          </a:p>
          <a:p>
            <a:pPr marL="812800" indent="-81280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3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268" name="Picture 2" descr="C:\Program Files\Microsoft Office\MEDIA\CAGCAT10\j028544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267200"/>
            <a:ext cx="1795463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1046</Words>
  <Application>Microsoft Office PowerPoint</Application>
  <PresentationFormat>On-screen Show (4:3)</PresentationFormat>
  <Paragraphs>130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PRAKTIKUM 7 METODOLOGI PENELITIAN</vt:lpstr>
      <vt:lpstr>No. 1</vt:lpstr>
      <vt:lpstr>No. 2</vt:lpstr>
      <vt:lpstr>No. 3</vt:lpstr>
      <vt:lpstr>No. 4</vt:lpstr>
      <vt:lpstr>No. 5</vt:lpstr>
      <vt:lpstr>No. 6</vt:lpstr>
      <vt:lpstr>No. 7</vt:lpstr>
      <vt:lpstr>No. 9</vt:lpstr>
      <vt:lpstr>No. 10</vt:lpstr>
      <vt:lpstr>No. 11</vt:lpstr>
      <vt:lpstr>No. 12</vt:lpstr>
      <vt:lpstr>No. 13</vt:lpstr>
      <vt:lpstr>No. 14</vt:lpstr>
      <vt:lpstr>No. 15</vt:lpstr>
      <vt:lpstr>No. 16</vt:lpstr>
      <vt:lpstr>No. 17</vt:lpstr>
      <vt:lpstr>No. 18</vt:lpstr>
      <vt:lpstr>No. 19</vt:lpstr>
      <vt:lpstr>No. 20</vt:lpstr>
      <vt:lpstr>Slide 21</vt:lpstr>
      <vt:lpstr>No. 1</vt:lpstr>
      <vt:lpstr>No. 2</vt:lpstr>
      <vt:lpstr>No. 3</vt:lpstr>
      <vt:lpstr>No. 4</vt:lpstr>
      <vt:lpstr>No. 5</vt:lpstr>
      <vt:lpstr>No. 6</vt:lpstr>
      <vt:lpstr>No. 7</vt:lpstr>
      <vt:lpstr>No. 9</vt:lpstr>
      <vt:lpstr>No. 10</vt:lpstr>
      <vt:lpstr>No. 11</vt:lpstr>
      <vt:lpstr>No. 12</vt:lpstr>
      <vt:lpstr>No. 13</vt:lpstr>
      <vt:lpstr>No. 14</vt:lpstr>
      <vt:lpstr>No. 15</vt:lpstr>
      <vt:lpstr>No. 16</vt:lpstr>
      <vt:lpstr>No. 17</vt:lpstr>
      <vt:lpstr>AKTIVITAS 3</vt:lpstr>
      <vt:lpstr>Tugas 2. USULAN PENELITIAN</vt:lpstr>
    </vt:vector>
  </TitlesOfParts>
  <Company>Institut Pertanian Bogor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PRAKTIKUM 6 METODOLOGI PENELITIAN</dc:title>
  <dc:creator>Pini Wijayanti</dc:creator>
  <cp:lastModifiedBy>TOSHIBA</cp:lastModifiedBy>
  <cp:revision>33</cp:revision>
  <dcterms:created xsi:type="dcterms:W3CDTF">2010-03-29T22:06:50Z</dcterms:created>
  <dcterms:modified xsi:type="dcterms:W3CDTF">2012-03-27T05:11:42Z</dcterms:modified>
</cp:coreProperties>
</file>